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Cabin" panose="020B0604020202020204" charset="0"/>
      <p:regular r:id="rId17"/>
    </p:embeddedFont>
    <p:embeddedFont>
      <p:font typeface="Calibri" panose="020F0502020204030204" pitchFamily="34" charset="0"/>
      <p:regular r:id="rId18"/>
      <p:bold r:id="rId19"/>
      <p:italic r:id="rId20"/>
      <p:boldItalic r:id="rId21"/>
    </p:embeddedFont>
    <p:embeddedFont>
      <p:font typeface="Unbounde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1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11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work will follow a clear methodology to develop an effective potato disease identification system.
First, we will collect a comprehensive dataset of potato leaf images, representing various disease symptoms as well as healthy leaves.
This dataset will be used to train a deep convolutional neural network model, which will learn to identify the distinctive visual features of each disease.
Finally, we will integrate the trained model into a user-friendly application or platform, allowing for real-time disease identification by farmers and agronomists.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3834884" y="519113"/>
            <a:ext cx="6960513" cy="442913"/>
          </a:xfrm>
          <a:prstGeom prst="rect">
            <a:avLst/>
          </a:prstGeom>
          <a:noFill/>
          <a:ln/>
        </p:spPr>
        <p:txBody>
          <a:bodyPr wrap="none" lIns="0" tIns="0" rIns="0" bIns="0" rtlCol="0" anchor="t"/>
          <a:lstStyle/>
          <a:p>
            <a:pPr marL="0" indent="0" algn="ctr">
              <a:lnSpc>
                <a:spcPts val="3450"/>
              </a:lnSpc>
              <a:buNone/>
            </a:pPr>
            <a:r>
              <a:rPr lang="en-US" sz="2750" dirty="0">
                <a:solidFill>
                  <a:srgbClr val="FFFFFF"/>
                </a:solidFill>
                <a:latin typeface="Unbounded" pitchFamily="34" charset="0"/>
                <a:ea typeface="Unbounded" pitchFamily="34" charset="-122"/>
                <a:cs typeface="Unbounded" pitchFamily="34" charset="-120"/>
              </a:rPr>
              <a:t>MINOR PROJECT PRESENTATION</a:t>
            </a:r>
            <a:endParaRPr lang="en-US" sz="2750" dirty="0"/>
          </a:p>
        </p:txBody>
      </p:sp>
      <p:sp>
        <p:nvSpPr>
          <p:cNvPr id="3" name="Text 1"/>
          <p:cNvSpPr/>
          <p:nvPr/>
        </p:nvSpPr>
        <p:spPr>
          <a:xfrm>
            <a:off x="658773" y="1338501"/>
            <a:ext cx="13312854" cy="301109"/>
          </a:xfrm>
          <a:prstGeom prst="rect">
            <a:avLst/>
          </a:prstGeom>
          <a:noFill/>
          <a:ln/>
        </p:spPr>
        <p:txBody>
          <a:bodyPr wrap="none" lIns="0" tIns="0" rIns="0" bIns="0" rtlCol="0" anchor="t"/>
          <a:lstStyle/>
          <a:p>
            <a:pPr marL="0" indent="0" algn="ctr">
              <a:lnSpc>
                <a:spcPts val="2350"/>
              </a:lnSpc>
              <a:buNone/>
            </a:pPr>
            <a:r>
              <a:rPr lang="en-US" sz="1450" dirty="0">
                <a:solidFill>
                  <a:srgbClr val="CAD6DE"/>
                </a:solidFill>
                <a:latin typeface="Cabin" pitchFamily="34" charset="0"/>
                <a:ea typeface="Cabin" pitchFamily="34" charset="-122"/>
                <a:cs typeface="Cabin" pitchFamily="34" charset="-120"/>
              </a:rPr>
              <a:t>ON</a:t>
            </a:r>
            <a:endParaRPr lang="en-US" sz="1450" dirty="0"/>
          </a:p>
        </p:txBody>
      </p:sp>
      <p:sp>
        <p:nvSpPr>
          <p:cNvPr id="4" name="Text 2"/>
          <p:cNvSpPr/>
          <p:nvPr/>
        </p:nvSpPr>
        <p:spPr>
          <a:xfrm>
            <a:off x="2504123" y="1921907"/>
            <a:ext cx="9622155" cy="332184"/>
          </a:xfrm>
          <a:prstGeom prst="rect">
            <a:avLst/>
          </a:prstGeom>
          <a:noFill/>
          <a:ln/>
        </p:spPr>
        <p:txBody>
          <a:bodyPr wrap="none" lIns="0" tIns="0" rIns="0" bIns="0" rtlCol="0" anchor="t"/>
          <a:lstStyle/>
          <a:p>
            <a:pPr marL="0" indent="0" algn="ctr">
              <a:lnSpc>
                <a:spcPts val="2600"/>
              </a:lnSpc>
              <a:buNone/>
            </a:pPr>
            <a:r>
              <a:rPr lang="en-US" sz="2050" b="1" dirty="0">
                <a:solidFill>
                  <a:srgbClr val="FFFFFF"/>
                </a:solidFill>
                <a:latin typeface="Unbounded" pitchFamily="34" charset="0"/>
                <a:ea typeface="Unbounded" pitchFamily="34" charset="-122"/>
                <a:cs typeface="Unbounded" pitchFamily="34" charset="-120"/>
              </a:rPr>
              <a:t>POTATO DISEASE CLASSIFICATION USING DEEP LEARNING</a:t>
            </a:r>
            <a:endParaRPr lang="en-US" sz="2050" dirty="0"/>
          </a:p>
        </p:txBody>
      </p:sp>
      <p:sp>
        <p:nvSpPr>
          <p:cNvPr id="5" name="Text 3"/>
          <p:cNvSpPr/>
          <p:nvPr/>
        </p:nvSpPr>
        <p:spPr>
          <a:xfrm>
            <a:off x="658773" y="2536388"/>
            <a:ext cx="13312854" cy="301109"/>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Submitted By</a:t>
            </a:r>
            <a:endParaRPr lang="en-US" sz="1450" dirty="0"/>
          </a:p>
        </p:txBody>
      </p:sp>
      <p:sp>
        <p:nvSpPr>
          <p:cNvPr id="6" name="Text 4"/>
          <p:cNvSpPr/>
          <p:nvPr/>
        </p:nvSpPr>
        <p:spPr>
          <a:xfrm>
            <a:off x="658773" y="3049191"/>
            <a:ext cx="13312854" cy="301109"/>
          </a:xfrm>
          <a:prstGeom prst="rect">
            <a:avLst/>
          </a:prstGeom>
          <a:noFill/>
          <a:ln/>
        </p:spPr>
        <p:txBody>
          <a:bodyPr wrap="none" lIns="0" tIns="0" rIns="0" bIns="0" rtlCol="0" anchor="t"/>
          <a:lstStyle/>
          <a:p>
            <a:pPr marL="0" indent="0">
              <a:lnSpc>
                <a:spcPts val="2350"/>
              </a:lnSpc>
              <a:buNone/>
            </a:pPr>
            <a:r>
              <a:rPr lang="en-US" sz="1450" b="1" dirty="0">
                <a:solidFill>
                  <a:srgbClr val="CAD6DE"/>
                </a:solidFill>
                <a:latin typeface="Cabin" pitchFamily="34" charset="0"/>
                <a:ea typeface="Cabin" pitchFamily="34" charset="-122"/>
                <a:cs typeface="Cabin" pitchFamily="34" charset="-120"/>
              </a:rPr>
              <a:t>Bhavya Mishra                                                                              </a:t>
            </a:r>
            <a:endParaRPr lang="en-US" sz="1450" dirty="0"/>
          </a:p>
        </p:txBody>
      </p:sp>
      <p:sp>
        <p:nvSpPr>
          <p:cNvPr id="7" name="Text 5"/>
          <p:cNvSpPr/>
          <p:nvPr/>
        </p:nvSpPr>
        <p:spPr>
          <a:xfrm>
            <a:off x="658773" y="3561993"/>
            <a:ext cx="13312854" cy="301109"/>
          </a:xfrm>
          <a:prstGeom prst="rect">
            <a:avLst/>
          </a:prstGeom>
          <a:noFill/>
          <a:ln/>
        </p:spPr>
        <p:txBody>
          <a:bodyPr wrap="none" lIns="0" tIns="0" rIns="0" bIns="0" rtlCol="0" anchor="t"/>
          <a:lstStyle/>
          <a:p>
            <a:pPr marL="0" indent="0" algn="l">
              <a:lnSpc>
                <a:spcPts val="2350"/>
              </a:lnSpc>
              <a:buNone/>
            </a:pPr>
            <a:r>
              <a:rPr lang="en-US" sz="1450" i="1" dirty="0">
                <a:solidFill>
                  <a:srgbClr val="CAD6DE"/>
                </a:solidFill>
                <a:latin typeface="Cabin" pitchFamily="34" charset="0"/>
                <a:ea typeface="Cabin" pitchFamily="34" charset="-122"/>
                <a:cs typeface="Cabin" pitchFamily="34" charset="-120"/>
              </a:rPr>
              <a:t>(03815602821)                                                                                                           </a:t>
            </a:r>
            <a:endParaRPr lang="en-US" sz="1450" dirty="0"/>
          </a:p>
        </p:txBody>
      </p:sp>
      <p:sp>
        <p:nvSpPr>
          <p:cNvPr id="8" name="Text 6"/>
          <p:cNvSpPr/>
          <p:nvPr/>
        </p:nvSpPr>
        <p:spPr>
          <a:xfrm>
            <a:off x="658773" y="4074795"/>
            <a:ext cx="13312854" cy="301109"/>
          </a:xfrm>
          <a:prstGeom prst="rect">
            <a:avLst/>
          </a:prstGeom>
          <a:noFill/>
          <a:ln/>
        </p:spPr>
        <p:txBody>
          <a:bodyPr wrap="none" lIns="0" tIns="0" rIns="0" bIns="0" rtlCol="0" anchor="t"/>
          <a:lstStyle/>
          <a:p>
            <a:pPr marL="0" indent="0" algn="ctr">
              <a:lnSpc>
                <a:spcPts val="2350"/>
              </a:lnSpc>
              <a:buNone/>
            </a:pPr>
            <a:r>
              <a:rPr lang="en-US" sz="1450" b="1" dirty="0">
                <a:solidFill>
                  <a:srgbClr val="CAD6DE"/>
                </a:solidFill>
                <a:latin typeface="Cabin" pitchFamily="34" charset="0"/>
                <a:ea typeface="Cabin" pitchFamily="34" charset="-122"/>
                <a:cs typeface="Cabin" pitchFamily="34" charset="-120"/>
              </a:rPr>
              <a:t>Under the guidance of</a:t>
            </a:r>
            <a:endParaRPr lang="en-US" sz="1450" dirty="0"/>
          </a:p>
        </p:txBody>
      </p:sp>
      <p:sp>
        <p:nvSpPr>
          <p:cNvPr id="9" name="Text 7"/>
          <p:cNvSpPr/>
          <p:nvPr/>
        </p:nvSpPr>
        <p:spPr>
          <a:xfrm>
            <a:off x="658773" y="4587597"/>
            <a:ext cx="13312854" cy="301109"/>
          </a:xfrm>
          <a:prstGeom prst="rect">
            <a:avLst/>
          </a:prstGeom>
          <a:noFill/>
          <a:ln/>
        </p:spPr>
        <p:txBody>
          <a:bodyPr wrap="none" lIns="0" tIns="0" rIns="0" bIns="0" rtlCol="0" anchor="t"/>
          <a:lstStyle/>
          <a:p>
            <a:pPr marL="0" indent="0" algn="ctr">
              <a:lnSpc>
                <a:spcPts val="2350"/>
              </a:lnSpc>
              <a:buNone/>
            </a:pPr>
            <a:r>
              <a:rPr lang="en-US" sz="1450" dirty="0">
                <a:solidFill>
                  <a:srgbClr val="CAD6DE"/>
                </a:solidFill>
                <a:latin typeface="Cabin" pitchFamily="34" charset="0"/>
                <a:ea typeface="Cabin" pitchFamily="34" charset="-122"/>
                <a:cs typeface="Cabin" pitchFamily="34" charset="-120"/>
              </a:rPr>
              <a:t>Mr. Devraj Gautam, Assistant Professor, ECE department</a:t>
            </a:r>
            <a:endParaRPr lang="en-US" sz="1450" dirty="0"/>
          </a:p>
        </p:txBody>
      </p:sp>
      <p:pic>
        <p:nvPicPr>
          <p:cNvPr id="10" name="Image 0" descr="preencoded.png"/>
          <p:cNvPicPr>
            <a:picLocks noChangeAspect="1"/>
          </p:cNvPicPr>
          <p:nvPr/>
        </p:nvPicPr>
        <p:blipFill>
          <a:blip r:embed="rId3"/>
          <a:stretch>
            <a:fillRect/>
          </a:stretch>
        </p:blipFill>
        <p:spPr>
          <a:xfrm>
            <a:off x="6094690" y="5100399"/>
            <a:ext cx="2440900" cy="1584365"/>
          </a:xfrm>
          <a:prstGeom prst="rect">
            <a:avLst/>
          </a:prstGeom>
        </p:spPr>
      </p:pic>
      <p:sp>
        <p:nvSpPr>
          <p:cNvPr id="11" name="Text 8"/>
          <p:cNvSpPr/>
          <p:nvPr/>
        </p:nvSpPr>
        <p:spPr>
          <a:xfrm>
            <a:off x="658773" y="6896457"/>
            <a:ext cx="13312854" cy="301109"/>
          </a:xfrm>
          <a:prstGeom prst="rect">
            <a:avLst/>
          </a:prstGeom>
          <a:noFill/>
          <a:ln/>
        </p:spPr>
        <p:txBody>
          <a:bodyPr wrap="none" lIns="0" tIns="0" rIns="0" bIns="0" rtlCol="0" anchor="t"/>
          <a:lstStyle/>
          <a:p>
            <a:pPr marL="0" indent="0" algn="ctr">
              <a:lnSpc>
                <a:spcPts val="2350"/>
              </a:lnSpc>
              <a:buNone/>
            </a:pPr>
            <a:r>
              <a:rPr lang="en-US" sz="1450" b="1" dirty="0">
                <a:solidFill>
                  <a:srgbClr val="CAD6DE"/>
                </a:solidFill>
                <a:latin typeface="Cabin" pitchFamily="34" charset="0"/>
                <a:ea typeface="Cabin" pitchFamily="34" charset="-122"/>
                <a:cs typeface="Cabin" pitchFamily="34" charset="-120"/>
              </a:rPr>
              <a:t>Department of Electronics &amp; Communication Engineering Dr. Akhilesh Das Gupta Institute of Professional Studies</a:t>
            </a:r>
            <a:endParaRPr lang="en-US" sz="1450" dirty="0"/>
          </a:p>
        </p:txBody>
      </p:sp>
      <p:sp>
        <p:nvSpPr>
          <p:cNvPr id="12" name="Text 9"/>
          <p:cNvSpPr/>
          <p:nvPr/>
        </p:nvSpPr>
        <p:spPr>
          <a:xfrm>
            <a:off x="658773" y="7409259"/>
            <a:ext cx="13312854" cy="301109"/>
          </a:xfrm>
          <a:prstGeom prst="rect">
            <a:avLst/>
          </a:prstGeom>
          <a:noFill/>
          <a:ln/>
        </p:spPr>
        <p:txBody>
          <a:bodyPr wrap="none" lIns="0" tIns="0" rIns="0" bIns="0" rtlCol="0" anchor="t"/>
          <a:lstStyle/>
          <a:p>
            <a:pPr marL="0" indent="0" algn="ctr">
              <a:lnSpc>
                <a:spcPts val="2350"/>
              </a:lnSpc>
              <a:buNone/>
            </a:pP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2198965"/>
            <a:ext cx="12249983"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Results and Performance Evaluation</a:t>
            </a:r>
            <a:endParaRPr lang="en-US" sz="4400" dirty="0"/>
          </a:p>
        </p:txBody>
      </p:sp>
      <p:sp>
        <p:nvSpPr>
          <p:cNvPr id="3" name="Shape 1"/>
          <p:cNvSpPr/>
          <p:nvPr/>
        </p:nvSpPr>
        <p:spPr>
          <a:xfrm>
            <a:off x="837724" y="3650933"/>
            <a:ext cx="538520" cy="538520"/>
          </a:xfrm>
          <a:prstGeom prst="roundRect">
            <a:avLst>
              <a:gd name="adj" fmla="val 6668"/>
            </a:avLst>
          </a:prstGeom>
          <a:solidFill>
            <a:srgbClr val="304755"/>
          </a:solidFill>
          <a:ln/>
        </p:spPr>
      </p:sp>
      <p:sp>
        <p:nvSpPr>
          <p:cNvPr id="4" name="Text 2"/>
          <p:cNvSpPr/>
          <p:nvPr/>
        </p:nvSpPr>
        <p:spPr>
          <a:xfrm>
            <a:off x="1027390" y="3751183"/>
            <a:ext cx="159187" cy="337899"/>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5" name="Text 3"/>
          <p:cNvSpPr/>
          <p:nvPr/>
        </p:nvSpPr>
        <p:spPr>
          <a:xfrm>
            <a:off x="1615559" y="365093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High Accuracy</a:t>
            </a:r>
            <a:endParaRPr lang="en-US" sz="2200" dirty="0"/>
          </a:p>
        </p:txBody>
      </p:sp>
      <p:sp>
        <p:nvSpPr>
          <p:cNvPr id="6" name="Text 4"/>
          <p:cNvSpPr/>
          <p:nvPr/>
        </p:nvSpPr>
        <p:spPr>
          <a:xfrm>
            <a:off x="1615559" y="4146471"/>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deep learning model achieved an average accuracy of over 95% in identifying potato diseases.</a:t>
            </a:r>
            <a:endParaRPr lang="en-US" sz="1850" dirty="0"/>
          </a:p>
        </p:txBody>
      </p:sp>
      <p:sp>
        <p:nvSpPr>
          <p:cNvPr id="7" name="Shape 5"/>
          <p:cNvSpPr/>
          <p:nvPr/>
        </p:nvSpPr>
        <p:spPr>
          <a:xfrm>
            <a:off x="5235773" y="3650933"/>
            <a:ext cx="538520" cy="538520"/>
          </a:xfrm>
          <a:prstGeom prst="roundRect">
            <a:avLst>
              <a:gd name="adj" fmla="val 6668"/>
            </a:avLst>
          </a:prstGeom>
          <a:solidFill>
            <a:srgbClr val="304755"/>
          </a:solidFill>
          <a:ln/>
        </p:spPr>
      </p:sp>
      <p:sp>
        <p:nvSpPr>
          <p:cNvPr id="8" name="Text 6"/>
          <p:cNvSpPr/>
          <p:nvPr/>
        </p:nvSpPr>
        <p:spPr>
          <a:xfrm>
            <a:off x="5371624" y="3751183"/>
            <a:ext cx="266700" cy="337899"/>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9" name="Text 7"/>
          <p:cNvSpPr/>
          <p:nvPr/>
        </p:nvSpPr>
        <p:spPr>
          <a:xfrm>
            <a:off x="6013609" y="3650933"/>
            <a:ext cx="3380899" cy="703898"/>
          </a:xfrm>
          <a:prstGeom prst="rect">
            <a:avLst/>
          </a:prstGeom>
          <a:noFill/>
          <a:ln/>
        </p:spPr>
        <p:txBody>
          <a:bodyPr wrap="squar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Robust Performance</a:t>
            </a:r>
            <a:endParaRPr lang="en-US" sz="2200" dirty="0"/>
          </a:p>
        </p:txBody>
      </p:sp>
      <p:sp>
        <p:nvSpPr>
          <p:cNvPr id="10" name="Text 8"/>
          <p:cNvSpPr/>
          <p:nvPr/>
        </p:nvSpPr>
        <p:spPr>
          <a:xfrm>
            <a:off x="6013609" y="4498419"/>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model demonstrated consistent performance across various disease classes, with F1-scores above 0.90.</a:t>
            </a:r>
            <a:endParaRPr lang="en-US" sz="1850" dirty="0"/>
          </a:p>
        </p:txBody>
      </p:sp>
      <p:sp>
        <p:nvSpPr>
          <p:cNvPr id="11" name="Shape 9"/>
          <p:cNvSpPr/>
          <p:nvPr/>
        </p:nvSpPr>
        <p:spPr>
          <a:xfrm>
            <a:off x="9633823" y="3650933"/>
            <a:ext cx="538520" cy="538520"/>
          </a:xfrm>
          <a:prstGeom prst="roundRect">
            <a:avLst>
              <a:gd name="adj" fmla="val 6668"/>
            </a:avLst>
          </a:prstGeom>
          <a:solidFill>
            <a:srgbClr val="304755"/>
          </a:solidFill>
          <a:ln/>
        </p:spPr>
      </p:sp>
      <p:sp>
        <p:nvSpPr>
          <p:cNvPr id="12" name="Text 10"/>
          <p:cNvSpPr/>
          <p:nvPr/>
        </p:nvSpPr>
        <p:spPr>
          <a:xfrm>
            <a:off x="9767173" y="3751183"/>
            <a:ext cx="271701" cy="337899"/>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3" name="Text 11"/>
          <p:cNvSpPr/>
          <p:nvPr/>
        </p:nvSpPr>
        <p:spPr>
          <a:xfrm>
            <a:off x="10411658" y="365093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Rapid Inference</a:t>
            </a:r>
            <a:endParaRPr lang="en-US" sz="2200" dirty="0"/>
          </a:p>
        </p:txBody>
      </p:sp>
      <p:sp>
        <p:nvSpPr>
          <p:cNvPr id="14" name="Text 12"/>
          <p:cNvSpPr/>
          <p:nvPr/>
        </p:nvSpPr>
        <p:spPr>
          <a:xfrm>
            <a:off x="10411658" y="4146471"/>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 model can provide real-time disease detection, enabling timely intervention by farmers.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6845" y="711875"/>
            <a:ext cx="7743111" cy="1765578"/>
          </a:xfrm>
          <a:prstGeom prst="rect">
            <a:avLst/>
          </a:prstGeom>
          <a:noFill/>
          <a:ln/>
        </p:spPr>
        <p:txBody>
          <a:bodyPr wrap="square" lIns="0" tIns="0" rIns="0" bIns="0" rtlCol="0" anchor="t"/>
          <a:lstStyle/>
          <a:p>
            <a:pPr marL="0" indent="0">
              <a:lnSpc>
                <a:spcPts val="4600"/>
              </a:lnSpc>
              <a:buNone/>
            </a:pPr>
            <a:r>
              <a:rPr lang="en-US" sz="3700" dirty="0">
                <a:solidFill>
                  <a:srgbClr val="FFFFFF"/>
                </a:solidFill>
                <a:latin typeface="Unbounded" pitchFamily="34" charset="0"/>
                <a:ea typeface="Unbounded" pitchFamily="34" charset="-122"/>
                <a:cs typeface="Unbounded" pitchFamily="34" charset="-120"/>
              </a:rPr>
              <a:t>Advantages, Disadvantages, and Applications</a:t>
            </a:r>
            <a:endParaRPr lang="en-US" sz="3700" dirty="0"/>
          </a:p>
        </p:txBody>
      </p:sp>
      <p:sp>
        <p:nvSpPr>
          <p:cNvPr id="4" name="Shape 1"/>
          <p:cNvSpPr/>
          <p:nvPr/>
        </p:nvSpPr>
        <p:spPr>
          <a:xfrm>
            <a:off x="6236714" y="2677478"/>
            <a:ext cx="3771543" cy="2235041"/>
          </a:xfrm>
          <a:prstGeom prst="roundRect">
            <a:avLst>
              <a:gd name="adj" fmla="val 1343"/>
            </a:avLst>
          </a:prstGeom>
          <a:solidFill>
            <a:srgbClr val="304755"/>
          </a:solidFill>
          <a:ln/>
        </p:spPr>
      </p:sp>
      <p:sp>
        <p:nvSpPr>
          <p:cNvPr id="5" name="Text 2"/>
          <p:cNvSpPr/>
          <p:nvPr/>
        </p:nvSpPr>
        <p:spPr>
          <a:xfrm>
            <a:off x="6500894" y="2812613"/>
            <a:ext cx="2354580" cy="294323"/>
          </a:xfrm>
          <a:prstGeom prst="rect">
            <a:avLst/>
          </a:prstGeom>
          <a:noFill/>
          <a:ln/>
        </p:spPr>
        <p:txBody>
          <a:bodyPr wrap="none" lIns="0" tIns="0" rIns="0" bIns="0" rtlCol="0" anchor="t"/>
          <a:lstStyle/>
          <a:p>
            <a:pPr marL="0" indent="0">
              <a:lnSpc>
                <a:spcPts val="2300"/>
              </a:lnSpc>
              <a:buNone/>
            </a:pPr>
            <a:r>
              <a:rPr lang="en-US" sz="1850" dirty="0">
                <a:solidFill>
                  <a:srgbClr val="CAD6DE"/>
                </a:solidFill>
                <a:latin typeface="Unbounded" pitchFamily="34" charset="0"/>
                <a:ea typeface="Unbounded" pitchFamily="34" charset="-122"/>
                <a:cs typeface="Unbounded" pitchFamily="34" charset="-120"/>
              </a:rPr>
              <a:t>Merits</a:t>
            </a:r>
            <a:endParaRPr lang="en-US" sz="1850" dirty="0"/>
          </a:p>
        </p:txBody>
      </p:sp>
      <p:sp>
        <p:nvSpPr>
          <p:cNvPr id="6" name="Text 3"/>
          <p:cNvSpPr/>
          <p:nvPr/>
        </p:nvSpPr>
        <p:spPr>
          <a:xfrm>
            <a:off x="6527567" y="3166944"/>
            <a:ext cx="3051334" cy="3201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AD6DE"/>
                </a:solidFill>
                <a:latin typeface="Cabin" pitchFamily="34" charset="0"/>
                <a:ea typeface="Cabin" pitchFamily="34" charset="-122"/>
                <a:cs typeface="Cabin" pitchFamily="34" charset="-120"/>
              </a:rPr>
              <a:t>Improved accuracy </a:t>
            </a:r>
            <a:endParaRPr lang="en-US" sz="1550" dirty="0"/>
          </a:p>
        </p:txBody>
      </p:sp>
      <p:sp>
        <p:nvSpPr>
          <p:cNvPr id="7" name="Text 4"/>
          <p:cNvSpPr/>
          <p:nvPr/>
        </p:nvSpPr>
        <p:spPr>
          <a:xfrm>
            <a:off x="6527567" y="3566070"/>
            <a:ext cx="3051334" cy="3201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AD6DE"/>
                </a:solidFill>
                <a:latin typeface="Cabin" pitchFamily="34" charset="0"/>
                <a:ea typeface="Cabin" pitchFamily="34" charset="-122"/>
                <a:cs typeface="Cabin" pitchFamily="34" charset="-120"/>
              </a:rPr>
              <a:t>Reduced manual effort</a:t>
            </a:r>
            <a:endParaRPr lang="en-US" sz="1550" dirty="0"/>
          </a:p>
        </p:txBody>
      </p:sp>
      <p:sp>
        <p:nvSpPr>
          <p:cNvPr id="8" name="Text 5"/>
          <p:cNvSpPr/>
          <p:nvPr/>
        </p:nvSpPr>
        <p:spPr>
          <a:xfrm>
            <a:off x="6527567" y="3942668"/>
            <a:ext cx="3051334" cy="640318"/>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AD6DE"/>
                </a:solidFill>
                <a:latin typeface="Cabin" pitchFamily="34" charset="0"/>
                <a:ea typeface="Cabin" pitchFamily="34" charset="-122"/>
                <a:cs typeface="Cabin" pitchFamily="34" charset="-120"/>
              </a:rPr>
              <a:t>Faster decision-making compared to traditional methods.</a:t>
            </a:r>
            <a:endParaRPr lang="en-US" sz="1550" dirty="0"/>
          </a:p>
        </p:txBody>
      </p:sp>
      <p:sp>
        <p:nvSpPr>
          <p:cNvPr id="9" name="Shape 6"/>
          <p:cNvSpPr/>
          <p:nvPr/>
        </p:nvSpPr>
        <p:spPr>
          <a:xfrm>
            <a:off x="10158413" y="2677478"/>
            <a:ext cx="3771543" cy="2235041"/>
          </a:xfrm>
          <a:prstGeom prst="roundRect">
            <a:avLst>
              <a:gd name="adj" fmla="val 1343"/>
            </a:avLst>
          </a:prstGeom>
          <a:solidFill>
            <a:srgbClr val="304755"/>
          </a:solidFill>
          <a:ln/>
        </p:spPr>
      </p:sp>
      <p:sp>
        <p:nvSpPr>
          <p:cNvPr id="10" name="Text 7"/>
          <p:cNvSpPr/>
          <p:nvPr/>
        </p:nvSpPr>
        <p:spPr>
          <a:xfrm>
            <a:off x="10518517" y="2812612"/>
            <a:ext cx="2354580" cy="294323"/>
          </a:xfrm>
          <a:prstGeom prst="rect">
            <a:avLst/>
          </a:prstGeom>
          <a:noFill/>
          <a:ln/>
        </p:spPr>
        <p:txBody>
          <a:bodyPr wrap="none" lIns="0" tIns="0" rIns="0" bIns="0" rtlCol="0" anchor="t"/>
          <a:lstStyle/>
          <a:p>
            <a:pPr marL="0" indent="0">
              <a:lnSpc>
                <a:spcPts val="2300"/>
              </a:lnSpc>
              <a:buNone/>
            </a:pPr>
            <a:r>
              <a:rPr lang="en-US" sz="1850" dirty="0">
                <a:solidFill>
                  <a:srgbClr val="CAD6DE"/>
                </a:solidFill>
                <a:latin typeface="Unbounded" pitchFamily="34" charset="0"/>
                <a:ea typeface="Unbounded" pitchFamily="34" charset="-122"/>
                <a:cs typeface="Unbounded" pitchFamily="34" charset="-120"/>
              </a:rPr>
              <a:t>Demerits</a:t>
            </a:r>
            <a:endParaRPr lang="en-US" sz="1850" dirty="0"/>
          </a:p>
        </p:txBody>
      </p:sp>
      <p:sp>
        <p:nvSpPr>
          <p:cNvPr id="11" name="Text 8"/>
          <p:cNvSpPr/>
          <p:nvPr/>
        </p:nvSpPr>
        <p:spPr>
          <a:xfrm>
            <a:off x="10518517" y="3141940"/>
            <a:ext cx="3051334" cy="640318"/>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AD6DE"/>
                </a:solidFill>
                <a:latin typeface="Cabin" pitchFamily="34" charset="0"/>
                <a:ea typeface="Cabin" pitchFamily="34" charset="-122"/>
                <a:cs typeface="Cabin" pitchFamily="34" charset="-120"/>
              </a:rPr>
              <a:t>Requires a large labeled dataset for model training.</a:t>
            </a:r>
            <a:endParaRPr lang="en-US" sz="1550" dirty="0"/>
          </a:p>
        </p:txBody>
      </p:sp>
      <p:sp>
        <p:nvSpPr>
          <p:cNvPr id="12" name="Text 9"/>
          <p:cNvSpPr/>
          <p:nvPr/>
        </p:nvSpPr>
        <p:spPr>
          <a:xfrm>
            <a:off x="10518517" y="3902273"/>
            <a:ext cx="3051334" cy="640318"/>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CAD6DE"/>
                </a:solidFill>
                <a:latin typeface="Cabin" pitchFamily="34" charset="0"/>
                <a:ea typeface="Cabin" pitchFamily="34" charset="-122"/>
                <a:cs typeface="Cabin" pitchFamily="34" charset="-120"/>
              </a:rPr>
              <a:t>May be sensitive to image quality and lighting conditions.</a:t>
            </a:r>
            <a:endParaRPr lang="en-US" sz="1550" dirty="0"/>
          </a:p>
        </p:txBody>
      </p:sp>
      <p:sp>
        <p:nvSpPr>
          <p:cNvPr id="13" name="Shape 10"/>
          <p:cNvSpPr/>
          <p:nvPr/>
        </p:nvSpPr>
        <p:spPr>
          <a:xfrm>
            <a:off x="6186845" y="5212675"/>
            <a:ext cx="7743111" cy="2305050"/>
          </a:xfrm>
          <a:prstGeom prst="roundRect">
            <a:avLst>
              <a:gd name="adj" fmla="val 1302"/>
            </a:avLst>
          </a:prstGeom>
          <a:solidFill>
            <a:srgbClr val="304755"/>
          </a:solidFill>
          <a:ln/>
        </p:spPr>
      </p:sp>
      <p:sp>
        <p:nvSpPr>
          <p:cNvPr id="14" name="Text 11"/>
          <p:cNvSpPr/>
          <p:nvPr/>
        </p:nvSpPr>
        <p:spPr>
          <a:xfrm>
            <a:off x="6386870" y="5412700"/>
            <a:ext cx="2354580" cy="294323"/>
          </a:xfrm>
          <a:prstGeom prst="rect">
            <a:avLst/>
          </a:prstGeom>
          <a:noFill/>
          <a:ln/>
        </p:spPr>
        <p:txBody>
          <a:bodyPr wrap="none" lIns="0" tIns="0" rIns="0" bIns="0" rtlCol="0" anchor="t"/>
          <a:lstStyle/>
          <a:p>
            <a:pPr marL="0" indent="0">
              <a:lnSpc>
                <a:spcPts val="2300"/>
              </a:lnSpc>
              <a:buNone/>
            </a:pPr>
            <a:r>
              <a:rPr lang="en-US" sz="1850" dirty="0">
                <a:solidFill>
                  <a:srgbClr val="CAD6DE"/>
                </a:solidFill>
                <a:latin typeface="Unbounded" pitchFamily="34" charset="0"/>
                <a:ea typeface="Unbounded" pitchFamily="34" charset="-122"/>
                <a:cs typeface="Unbounded" pitchFamily="34" charset="-120"/>
              </a:rPr>
              <a:t>Applications</a:t>
            </a:r>
            <a:endParaRPr lang="en-US" sz="1850" dirty="0"/>
          </a:p>
        </p:txBody>
      </p:sp>
      <p:sp>
        <p:nvSpPr>
          <p:cNvPr id="15" name="Text 12"/>
          <p:cNvSpPr/>
          <p:nvPr/>
        </p:nvSpPr>
        <p:spPr>
          <a:xfrm>
            <a:off x="6707029" y="5827038"/>
            <a:ext cx="7022902" cy="320159"/>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AD6DE"/>
                </a:solidFill>
                <a:latin typeface="Cabin" pitchFamily="34" charset="0"/>
                <a:ea typeface="Cabin" pitchFamily="34" charset="-122"/>
                <a:cs typeface="Cabin" pitchFamily="34" charset="-120"/>
              </a:rPr>
              <a:t>Agriculture</a:t>
            </a:r>
            <a:r>
              <a:rPr lang="en-US" sz="1550" dirty="0">
                <a:solidFill>
                  <a:srgbClr val="CAD6DE"/>
                </a:solidFill>
                <a:latin typeface="Cabin" pitchFamily="34" charset="0"/>
                <a:ea typeface="Cabin" pitchFamily="34" charset="-122"/>
                <a:cs typeface="Cabin" pitchFamily="34" charset="-120"/>
              </a:rPr>
              <a:t>: Early detection of potato diseases in the field.</a:t>
            </a:r>
            <a:endParaRPr lang="en-US" sz="1550" dirty="0"/>
          </a:p>
        </p:txBody>
      </p:sp>
      <p:sp>
        <p:nvSpPr>
          <p:cNvPr id="16" name="Text 13"/>
          <p:cNvSpPr/>
          <p:nvPr/>
        </p:nvSpPr>
        <p:spPr>
          <a:xfrm>
            <a:off x="6707029" y="6217206"/>
            <a:ext cx="7022902" cy="320159"/>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AD6DE"/>
                </a:solidFill>
                <a:latin typeface="Cabin" pitchFamily="34" charset="0"/>
                <a:ea typeface="Cabin" pitchFamily="34" charset="-122"/>
                <a:cs typeface="Cabin" pitchFamily="34" charset="-120"/>
              </a:rPr>
              <a:t>Mobile Apps</a:t>
            </a:r>
            <a:r>
              <a:rPr lang="en-US" sz="1550" dirty="0">
                <a:solidFill>
                  <a:srgbClr val="CAD6DE"/>
                </a:solidFill>
                <a:latin typeface="Cabin" pitchFamily="34" charset="0"/>
                <a:ea typeface="Cabin" pitchFamily="34" charset="-122"/>
                <a:cs typeface="Cabin" pitchFamily="34" charset="-120"/>
              </a:rPr>
              <a:t>: Real-time disease identification via smartphone.</a:t>
            </a:r>
            <a:endParaRPr lang="en-US" sz="1550" dirty="0"/>
          </a:p>
        </p:txBody>
      </p:sp>
      <p:sp>
        <p:nvSpPr>
          <p:cNvPr id="17" name="Text 14"/>
          <p:cNvSpPr/>
          <p:nvPr/>
        </p:nvSpPr>
        <p:spPr>
          <a:xfrm>
            <a:off x="6707029" y="6607373"/>
            <a:ext cx="7022902" cy="320159"/>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AD6DE"/>
                </a:solidFill>
                <a:latin typeface="Cabin" pitchFamily="34" charset="0"/>
                <a:ea typeface="Cabin" pitchFamily="34" charset="-122"/>
                <a:cs typeface="Cabin" pitchFamily="34" charset="-120"/>
              </a:rPr>
              <a:t>Precision Farming</a:t>
            </a:r>
            <a:r>
              <a:rPr lang="en-US" sz="1550" dirty="0">
                <a:solidFill>
                  <a:srgbClr val="CAD6DE"/>
                </a:solidFill>
                <a:latin typeface="Cabin" pitchFamily="34" charset="0"/>
                <a:ea typeface="Cabin" pitchFamily="34" charset="-122"/>
                <a:cs typeface="Cabin" pitchFamily="34" charset="-120"/>
              </a:rPr>
              <a:t>: Automated disease monitoring for large farms.</a:t>
            </a:r>
            <a:endParaRPr lang="en-US" sz="1550" dirty="0"/>
          </a:p>
        </p:txBody>
      </p:sp>
      <p:sp>
        <p:nvSpPr>
          <p:cNvPr id="18" name="Text 15"/>
          <p:cNvSpPr/>
          <p:nvPr/>
        </p:nvSpPr>
        <p:spPr>
          <a:xfrm>
            <a:off x="6707029" y="6997541"/>
            <a:ext cx="7022902" cy="320159"/>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AD6DE"/>
                </a:solidFill>
                <a:latin typeface="Cabin" pitchFamily="34" charset="0"/>
                <a:ea typeface="Cabin" pitchFamily="34" charset="-122"/>
                <a:cs typeface="Cabin" pitchFamily="34" charset="-120"/>
              </a:rPr>
              <a:t>Research</a:t>
            </a:r>
            <a:r>
              <a:rPr lang="en-US" sz="1550" dirty="0">
                <a:solidFill>
                  <a:srgbClr val="CAD6DE"/>
                </a:solidFill>
                <a:latin typeface="Cabin" pitchFamily="34" charset="0"/>
                <a:ea typeface="Cabin" pitchFamily="34" charset="-122"/>
                <a:cs typeface="Cabin" pitchFamily="34" charset="-120"/>
              </a:rPr>
              <a:t>: Aid in studying plant disease patterns.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9615" y="662583"/>
            <a:ext cx="7684770" cy="1226344"/>
          </a:xfrm>
          <a:prstGeom prst="rect">
            <a:avLst/>
          </a:prstGeom>
          <a:noFill/>
          <a:ln/>
        </p:spPr>
        <p:txBody>
          <a:bodyPr wrap="square" lIns="0" tIns="0" rIns="0" bIns="0" rtlCol="0" anchor="t"/>
          <a:lstStyle/>
          <a:p>
            <a:pPr marL="0" indent="0">
              <a:lnSpc>
                <a:spcPts val="4800"/>
              </a:lnSpc>
              <a:buNone/>
            </a:pPr>
            <a:r>
              <a:rPr lang="en-US" sz="3850" dirty="0">
                <a:solidFill>
                  <a:srgbClr val="FFFFFF"/>
                </a:solidFill>
                <a:latin typeface="Unbounded" pitchFamily="34" charset="0"/>
                <a:ea typeface="Unbounded" pitchFamily="34" charset="-122"/>
                <a:cs typeface="Unbounded" pitchFamily="34" charset="-120"/>
              </a:rPr>
              <a:t>Conclusion and Future Scope</a:t>
            </a:r>
            <a:endParaRPr lang="en-US" sz="3850" dirty="0"/>
          </a:p>
        </p:txBody>
      </p:sp>
      <p:pic>
        <p:nvPicPr>
          <p:cNvPr id="4" name="Image 1" descr="preencoded.png"/>
          <p:cNvPicPr>
            <a:picLocks noChangeAspect="1"/>
          </p:cNvPicPr>
          <p:nvPr/>
        </p:nvPicPr>
        <p:blipFill>
          <a:blip r:embed="rId4"/>
          <a:stretch>
            <a:fillRect/>
          </a:stretch>
        </p:blipFill>
        <p:spPr>
          <a:xfrm>
            <a:off x="729615" y="2201585"/>
            <a:ext cx="1042273" cy="1667708"/>
          </a:xfrm>
          <a:prstGeom prst="rect">
            <a:avLst/>
          </a:prstGeom>
        </p:spPr>
      </p:pic>
      <p:sp>
        <p:nvSpPr>
          <p:cNvPr id="5" name="Text 1"/>
          <p:cNvSpPr/>
          <p:nvPr/>
        </p:nvSpPr>
        <p:spPr>
          <a:xfrm>
            <a:off x="2084546" y="2409944"/>
            <a:ext cx="4604504" cy="306586"/>
          </a:xfrm>
          <a:prstGeom prst="rect">
            <a:avLst/>
          </a:prstGeom>
          <a:noFill/>
          <a:ln/>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Successful Model Development</a:t>
            </a:r>
            <a:endParaRPr lang="en-US" sz="1900" dirty="0"/>
          </a:p>
        </p:txBody>
      </p:sp>
      <p:sp>
        <p:nvSpPr>
          <p:cNvPr id="6" name="Text 2"/>
          <p:cNvSpPr/>
          <p:nvPr/>
        </p:nvSpPr>
        <p:spPr>
          <a:xfrm>
            <a:off x="2084546" y="2841546"/>
            <a:ext cx="6329839" cy="666988"/>
          </a:xfrm>
          <a:prstGeom prst="rect">
            <a:avLst/>
          </a:prstGeom>
          <a:noFill/>
          <a:ln/>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Successfully built a deep learning-based model for classifying potato leaf diseases showing promising results in terms of accuracy and speed.</a:t>
            </a:r>
            <a:endParaRPr lang="en-US" sz="1600" dirty="0"/>
          </a:p>
        </p:txBody>
      </p:sp>
      <p:pic>
        <p:nvPicPr>
          <p:cNvPr id="7" name="Image 2" descr="preencoded.png"/>
          <p:cNvPicPr>
            <a:picLocks noChangeAspect="1"/>
          </p:cNvPicPr>
          <p:nvPr/>
        </p:nvPicPr>
        <p:blipFill>
          <a:blip r:embed="rId5"/>
          <a:stretch>
            <a:fillRect/>
          </a:stretch>
        </p:blipFill>
        <p:spPr>
          <a:xfrm>
            <a:off x="729615" y="3869293"/>
            <a:ext cx="1042273" cy="1848803"/>
          </a:xfrm>
          <a:prstGeom prst="rect">
            <a:avLst/>
          </a:prstGeom>
        </p:spPr>
      </p:pic>
      <p:sp>
        <p:nvSpPr>
          <p:cNvPr id="8" name="Text 3"/>
          <p:cNvSpPr/>
          <p:nvPr/>
        </p:nvSpPr>
        <p:spPr>
          <a:xfrm>
            <a:off x="2084546" y="4077653"/>
            <a:ext cx="3917513" cy="306586"/>
          </a:xfrm>
          <a:prstGeom prst="rect">
            <a:avLst/>
          </a:prstGeom>
          <a:noFill/>
          <a:ln/>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Automation and Efficiency</a:t>
            </a:r>
            <a:endParaRPr lang="en-US" sz="1900" dirty="0"/>
          </a:p>
        </p:txBody>
      </p:sp>
      <p:sp>
        <p:nvSpPr>
          <p:cNvPr id="9" name="Text 4"/>
          <p:cNvSpPr/>
          <p:nvPr/>
        </p:nvSpPr>
        <p:spPr>
          <a:xfrm>
            <a:off x="2084546" y="4509254"/>
            <a:ext cx="6329839" cy="1000482"/>
          </a:xfrm>
          <a:prstGeom prst="rect">
            <a:avLst/>
          </a:prstGeom>
          <a:noFill/>
          <a:ln/>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The system provides an efficient alternative to manual disease detection, reducing human error and allowing for real-time disease identification.</a:t>
            </a:r>
            <a:endParaRPr lang="en-US" sz="1600" dirty="0"/>
          </a:p>
        </p:txBody>
      </p:sp>
      <p:pic>
        <p:nvPicPr>
          <p:cNvPr id="10" name="Image 3" descr="preencoded.png"/>
          <p:cNvPicPr>
            <a:picLocks noChangeAspect="1"/>
          </p:cNvPicPr>
          <p:nvPr/>
        </p:nvPicPr>
        <p:blipFill>
          <a:blip r:embed="rId6"/>
          <a:stretch>
            <a:fillRect/>
          </a:stretch>
        </p:blipFill>
        <p:spPr>
          <a:xfrm>
            <a:off x="729615" y="5718096"/>
            <a:ext cx="1042273" cy="1848803"/>
          </a:xfrm>
          <a:prstGeom prst="rect">
            <a:avLst/>
          </a:prstGeom>
        </p:spPr>
      </p:pic>
      <p:sp>
        <p:nvSpPr>
          <p:cNvPr id="11" name="Text 5"/>
          <p:cNvSpPr/>
          <p:nvPr/>
        </p:nvSpPr>
        <p:spPr>
          <a:xfrm>
            <a:off x="2084546" y="5926455"/>
            <a:ext cx="2452568" cy="306586"/>
          </a:xfrm>
          <a:prstGeom prst="rect">
            <a:avLst/>
          </a:prstGeom>
          <a:noFill/>
          <a:ln/>
        </p:spPr>
        <p:txBody>
          <a:bodyPr wrap="none" lIns="0" tIns="0" rIns="0" bIns="0" rtlCol="0" anchor="t"/>
          <a:lstStyle/>
          <a:p>
            <a:pPr marL="0" indent="0" algn="l">
              <a:lnSpc>
                <a:spcPts val="2400"/>
              </a:lnSpc>
              <a:buNone/>
            </a:pPr>
            <a:r>
              <a:rPr lang="en-US" sz="1900" dirty="0">
                <a:solidFill>
                  <a:srgbClr val="CAD6DE"/>
                </a:solidFill>
                <a:latin typeface="Unbounded" pitchFamily="34" charset="0"/>
                <a:ea typeface="Unbounded" pitchFamily="34" charset="-122"/>
                <a:cs typeface="Unbounded" pitchFamily="34" charset="-120"/>
              </a:rPr>
              <a:t>Future Scope</a:t>
            </a:r>
            <a:endParaRPr lang="en-US" sz="1900" dirty="0"/>
          </a:p>
        </p:txBody>
      </p:sp>
      <p:sp>
        <p:nvSpPr>
          <p:cNvPr id="12" name="Text 6"/>
          <p:cNvSpPr/>
          <p:nvPr/>
        </p:nvSpPr>
        <p:spPr>
          <a:xfrm>
            <a:off x="2084546" y="6358057"/>
            <a:ext cx="6329839" cy="1000482"/>
          </a:xfrm>
          <a:prstGeom prst="rect">
            <a:avLst/>
          </a:prstGeom>
          <a:noFill/>
          <a:ln/>
        </p:spPr>
        <p:txBody>
          <a:bodyPr wrap="squar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Future efforts will aim to improve the model's generalization across crops and environments, making it more robust for diverse datasets and agricultural conditions.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07588" y="555903"/>
            <a:ext cx="4757142" cy="594717"/>
          </a:xfrm>
          <a:prstGeom prst="rect">
            <a:avLst/>
          </a:prstGeom>
          <a:noFill/>
          <a:ln/>
        </p:spPr>
        <p:txBody>
          <a:bodyPr wrap="none" lIns="0" tIns="0" rIns="0" bIns="0" rtlCol="0" anchor="t"/>
          <a:lstStyle/>
          <a:p>
            <a:pPr marL="0" indent="0">
              <a:lnSpc>
                <a:spcPts val="4650"/>
              </a:lnSpc>
              <a:buNone/>
            </a:pPr>
            <a:r>
              <a:rPr lang="en-US" sz="3700" dirty="0">
                <a:solidFill>
                  <a:srgbClr val="FFFFFF"/>
                </a:solidFill>
                <a:latin typeface="Unbounded" pitchFamily="34" charset="0"/>
                <a:ea typeface="Unbounded" pitchFamily="34" charset="-122"/>
                <a:cs typeface="Unbounded" pitchFamily="34" charset="-120"/>
              </a:rPr>
              <a:t>References</a:t>
            </a:r>
            <a:endParaRPr lang="en-US" sz="3700" dirty="0"/>
          </a:p>
        </p:txBody>
      </p:sp>
      <p:sp>
        <p:nvSpPr>
          <p:cNvPr id="10" name="Text 8"/>
          <p:cNvSpPr/>
          <p:nvPr/>
        </p:nvSpPr>
        <p:spPr>
          <a:xfrm>
            <a:off x="707588" y="7350681"/>
            <a:ext cx="13215223" cy="323374"/>
          </a:xfrm>
          <a:prstGeom prst="rect">
            <a:avLst/>
          </a:prstGeom>
          <a:noFill/>
          <a:ln/>
        </p:spPr>
        <p:txBody>
          <a:bodyPr wrap="none" lIns="0" tIns="0" rIns="0" bIns="0" rtlCol="0" anchor="t"/>
          <a:lstStyle/>
          <a:p>
            <a:pPr marL="0" indent="0">
              <a:lnSpc>
                <a:spcPts val="2500"/>
              </a:lnSpc>
              <a:buNone/>
            </a:pPr>
            <a:endParaRPr lang="en-US" sz="1550" dirty="0"/>
          </a:p>
        </p:txBody>
      </p:sp>
      <p:sp>
        <p:nvSpPr>
          <p:cNvPr id="12" name="TextBox 11">
            <a:extLst>
              <a:ext uri="{FF2B5EF4-FFF2-40B4-BE49-F238E27FC236}">
                <a16:creationId xmlns:a16="http://schemas.microsoft.com/office/drawing/2014/main" id="{42F8CD9E-C840-4444-A767-444821FB2838}"/>
              </a:ext>
            </a:extLst>
          </p:cNvPr>
          <p:cNvSpPr txBox="1"/>
          <p:nvPr/>
        </p:nvSpPr>
        <p:spPr>
          <a:xfrm>
            <a:off x="512748" y="1358781"/>
            <a:ext cx="13750183" cy="58663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dirty="0">
                <a:solidFill>
                  <a:schemeClr val="bg1"/>
                </a:solidFill>
              </a:rPr>
              <a:t>https://media.licdn.com/dms/image/v2/D5612AQFg3JXJ3iZWMg/article-cover_image-shrink_600_2000/article-cover_image-shrink_600_2000/0/1725264967879?e=2147483647&amp;v=beta&amp;t=YzEdoHx-aEooyR-oBWn_6uGvb4lVCc_FWQHIxM1Ou0U</a:t>
            </a:r>
          </a:p>
          <a:p>
            <a:pPr marL="285750" indent="-285750">
              <a:lnSpc>
                <a:spcPct val="150000"/>
              </a:lnSpc>
              <a:buFont typeface="Arial" panose="020B0604020202020204" pitchFamily="34" charset="0"/>
              <a:buChar char="•"/>
            </a:pPr>
            <a:r>
              <a:rPr lang="en-IN" sz="1800" dirty="0">
                <a:solidFill>
                  <a:schemeClr val="bg1">
                    <a:lumMod val="95000"/>
                  </a:schemeClr>
                </a:solidFill>
              </a:rPr>
              <a:t>https://encrypted-tbn0.gstatic.com/images?q=tbn:ANd9GcQVX2SdLBKC7LO1P9-d4Z0-ggKXPDF6rgsEqdX-KC4XLWvF8_DeqfidVUM1ewzo1foRtKw&amp;usqp=CAU</a:t>
            </a:r>
          </a:p>
          <a:p>
            <a:pPr marL="285750" indent="-285750">
              <a:lnSpc>
                <a:spcPct val="150000"/>
              </a:lnSpc>
              <a:buFont typeface="Arial" panose="020B0604020202020204" pitchFamily="34" charset="0"/>
              <a:buChar char="•"/>
            </a:pPr>
            <a:r>
              <a:rPr lang="en-IN" sz="1800" dirty="0">
                <a:solidFill>
                  <a:schemeClr val="bg1">
                    <a:lumMod val="95000"/>
                  </a:schemeClr>
                </a:solidFill>
              </a:rPr>
              <a:t>https://encrypted-tbn0.gstatic.com/images?q=tbn:ANd9GcSVPgvkwHgW-xHyjX8jWvvMFmCH6u_9kdqHFnkTcpPngh7cNC8JJwQ3a4eZfaugFjKkAX4&amp;usqp=CAU</a:t>
            </a:r>
          </a:p>
          <a:p>
            <a:pPr marL="285750" indent="-285750">
              <a:lnSpc>
                <a:spcPct val="150000"/>
              </a:lnSpc>
              <a:buFont typeface="Arial" panose="020B0604020202020204" pitchFamily="34" charset="0"/>
              <a:buChar char="•"/>
            </a:pPr>
            <a:r>
              <a:rPr lang="en-IN" sz="1800" dirty="0">
                <a:solidFill>
                  <a:schemeClr val="bg1">
                    <a:lumMod val="95000"/>
                  </a:schemeClr>
                </a:solidFill>
              </a:rPr>
              <a:t>https://cdn.gamma.app/kruyuyarfqzey61/generated-images/tYOON3J4X_n0cf_p3ahl8.jpg</a:t>
            </a:r>
          </a:p>
          <a:p>
            <a:pPr marL="285750" indent="-285750">
              <a:lnSpc>
                <a:spcPct val="150000"/>
              </a:lnSpc>
              <a:buFont typeface="Arial" panose="020B0604020202020204" pitchFamily="34" charset="0"/>
              <a:buChar char="•"/>
            </a:pPr>
            <a:r>
              <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rPr>
              <a:t>https://openai.com/research/</a:t>
            </a:r>
          </a:p>
          <a:p>
            <a:pPr marL="285750" indent="-285750">
              <a:lnSpc>
                <a:spcPct val="150000"/>
              </a:lnSpc>
              <a:buFont typeface="Arial" panose="020B0604020202020204" pitchFamily="34" charset="0"/>
              <a:buChar char="•"/>
            </a:pPr>
            <a:r>
              <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rPr>
              <a:t>https://www.researchgate.net/profile/Saif-Katper/publication/341025012_Plant_Disease_Detection_using_Deep_Learning/links/5eabf714299bf18b958a94a8/Plant-Disease-Detection-using-Deep-Learning.pdf</a:t>
            </a:r>
          </a:p>
          <a:p>
            <a:pPr marL="285750" indent="-285750">
              <a:lnSpc>
                <a:spcPct val="150000"/>
              </a:lnSpc>
              <a:buFont typeface="Arial" panose="020B0604020202020204" pitchFamily="34" charset="0"/>
              <a:buChar char="•"/>
            </a:pP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Chohan</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Murk &amp; Khan, Adil &amp;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Chohan</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Rozina &amp;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Katper</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Saif</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&amp; Mahar, Muhammad. (2020). Plant Disease Detection using Deep Learning. International Journal of Recent Technology and Engineering. 9. 909-914. 10.35940/ijrte.A2139.059120. </a:t>
            </a:r>
          </a:p>
          <a:p>
            <a:pPr marL="285750" indent="-285750">
              <a:lnSpc>
                <a:spcPct val="150000"/>
              </a:lnSpc>
              <a:buFont typeface="Arial" panose="020B0604020202020204" pitchFamily="34" charset="0"/>
              <a:buChar char="•"/>
            </a:pPr>
            <a:r>
              <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rPr>
              <a:t>https://epubs.icar.org.in/ejournal/index.php/IJAgS/article/download/98996/39374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1236345"/>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Appendix </a:t>
            </a:r>
            <a:endParaRPr lang="en-US" sz="4400" dirty="0"/>
          </a:p>
        </p:txBody>
      </p:sp>
      <p:sp>
        <p:nvSpPr>
          <p:cNvPr id="3" name="Shape 1"/>
          <p:cNvSpPr/>
          <p:nvPr/>
        </p:nvSpPr>
        <p:spPr>
          <a:xfrm>
            <a:off x="837724" y="2688312"/>
            <a:ext cx="538520" cy="538520"/>
          </a:xfrm>
          <a:prstGeom prst="roundRect">
            <a:avLst>
              <a:gd name="adj" fmla="val 6668"/>
            </a:avLst>
          </a:prstGeom>
          <a:solidFill>
            <a:srgbClr val="304755"/>
          </a:solidFill>
          <a:ln/>
        </p:spPr>
      </p:sp>
      <p:sp>
        <p:nvSpPr>
          <p:cNvPr id="4" name="Text 2"/>
          <p:cNvSpPr/>
          <p:nvPr/>
        </p:nvSpPr>
        <p:spPr>
          <a:xfrm>
            <a:off x="1027390" y="2788563"/>
            <a:ext cx="159187" cy="337899"/>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5" name="Text 3"/>
          <p:cNvSpPr/>
          <p:nvPr/>
        </p:nvSpPr>
        <p:spPr>
          <a:xfrm>
            <a:off x="1615559" y="2688312"/>
            <a:ext cx="3520916"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Research Completed</a:t>
            </a:r>
            <a:endParaRPr lang="en-US" sz="2200" dirty="0"/>
          </a:p>
        </p:txBody>
      </p:sp>
      <p:sp>
        <p:nvSpPr>
          <p:cNvPr id="6" name="Text 4"/>
          <p:cNvSpPr/>
          <p:nvPr/>
        </p:nvSpPr>
        <p:spPr>
          <a:xfrm>
            <a:off x="1615559" y="3183850"/>
            <a:ext cx="1217711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Abstract, Introduction, Related Work, Methodology </a:t>
            </a:r>
            <a:endParaRPr lang="en-US" sz="1850" dirty="0"/>
          </a:p>
        </p:txBody>
      </p:sp>
      <p:sp>
        <p:nvSpPr>
          <p:cNvPr id="7" name="Shape 5"/>
          <p:cNvSpPr/>
          <p:nvPr/>
        </p:nvSpPr>
        <p:spPr>
          <a:xfrm>
            <a:off x="837724" y="4075390"/>
            <a:ext cx="538520" cy="538520"/>
          </a:xfrm>
          <a:prstGeom prst="roundRect">
            <a:avLst>
              <a:gd name="adj" fmla="val 6668"/>
            </a:avLst>
          </a:prstGeom>
          <a:solidFill>
            <a:srgbClr val="304755"/>
          </a:solidFill>
          <a:ln/>
        </p:spPr>
      </p:sp>
      <p:sp>
        <p:nvSpPr>
          <p:cNvPr id="8" name="Text 6"/>
          <p:cNvSpPr/>
          <p:nvPr/>
        </p:nvSpPr>
        <p:spPr>
          <a:xfrm>
            <a:off x="973574" y="4175641"/>
            <a:ext cx="266700" cy="337899"/>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9" name="Text 7"/>
          <p:cNvSpPr/>
          <p:nvPr/>
        </p:nvSpPr>
        <p:spPr>
          <a:xfrm>
            <a:off x="1615559" y="407539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Ongoing Work</a:t>
            </a:r>
            <a:endParaRPr lang="en-US" sz="2200" dirty="0"/>
          </a:p>
        </p:txBody>
      </p:sp>
      <p:sp>
        <p:nvSpPr>
          <p:cNvPr id="10" name="Text 8"/>
          <p:cNvSpPr/>
          <p:nvPr/>
        </p:nvSpPr>
        <p:spPr>
          <a:xfrm>
            <a:off x="1615559" y="4570928"/>
            <a:ext cx="1217711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Web and mobile app development, Results and Conclusion</a:t>
            </a:r>
            <a:endParaRPr lang="en-US" sz="1850" dirty="0"/>
          </a:p>
        </p:txBody>
      </p:sp>
      <p:sp>
        <p:nvSpPr>
          <p:cNvPr id="11" name="Shape 9"/>
          <p:cNvSpPr/>
          <p:nvPr/>
        </p:nvSpPr>
        <p:spPr>
          <a:xfrm>
            <a:off x="837724" y="5462468"/>
            <a:ext cx="538520" cy="538520"/>
          </a:xfrm>
          <a:prstGeom prst="roundRect">
            <a:avLst>
              <a:gd name="adj" fmla="val 6668"/>
            </a:avLst>
          </a:prstGeom>
          <a:solidFill>
            <a:srgbClr val="304755"/>
          </a:solidFill>
          <a:ln/>
        </p:spPr>
      </p:sp>
      <p:sp>
        <p:nvSpPr>
          <p:cNvPr id="12" name="Text 10"/>
          <p:cNvSpPr/>
          <p:nvPr/>
        </p:nvSpPr>
        <p:spPr>
          <a:xfrm>
            <a:off x="971074" y="5562719"/>
            <a:ext cx="271701" cy="337899"/>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3" name="Text 11"/>
          <p:cNvSpPr/>
          <p:nvPr/>
        </p:nvSpPr>
        <p:spPr>
          <a:xfrm>
            <a:off x="1615559" y="54624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Future Steps</a:t>
            </a:r>
            <a:endParaRPr lang="en-US" sz="2200" dirty="0"/>
          </a:p>
        </p:txBody>
      </p:sp>
      <p:sp>
        <p:nvSpPr>
          <p:cNvPr id="14" name="Text 12"/>
          <p:cNvSpPr/>
          <p:nvPr/>
        </p:nvSpPr>
        <p:spPr>
          <a:xfrm>
            <a:off x="1615559" y="5958007"/>
            <a:ext cx="12177117"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Finalizing the results and analysis of the project </a:t>
            </a:r>
            <a:endParaRPr lang="en-US" sz="1850" dirty="0"/>
          </a:p>
        </p:txBody>
      </p:sp>
      <p:sp>
        <p:nvSpPr>
          <p:cNvPr id="15" name="Text 13"/>
          <p:cNvSpPr/>
          <p:nvPr/>
        </p:nvSpPr>
        <p:spPr>
          <a:xfrm>
            <a:off x="837724" y="6610231"/>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921669"/>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Potato Disease Classification using Deep Learning</a:t>
            </a:r>
            <a:endParaRPr lang="en-US" sz="4400" dirty="0"/>
          </a:p>
        </p:txBody>
      </p:sp>
      <p:sp>
        <p:nvSpPr>
          <p:cNvPr id="4" name="Text 1"/>
          <p:cNvSpPr/>
          <p:nvPr/>
        </p:nvSpPr>
        <p:spPr>
          <a:xfrm>
            <a:off x="837724" y="4392692"/>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Potato farmers face the constant challenge of identifying and addressing crop diseases to maintain healthy yields. This presentation will explore how deep learning models can be leveraged to accurately detect and classify various potato diseases, empowering growers to take swift and informed action.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3884" y="467201"/>
            <a:ext cx="4189809" cy="499110"/>
          </a:xfrm>
          <a:prstGeom prst="rect">
            <a:avLst/>
          </a:prstGeom>
          <a:noFill/>
          <a:ln/>
        </p:spPr>
        <p:txBody>
          <a:bodyPr wrap="none" lIns="0" tIns="0" rIns="0" bIns="0" rtlCol="0" anchor="t"/>
          <a:lstStyle/>
          <a:p>
            <a:pPr marL="0" indent="0">
              <a:lnSpc>
                <a:spcPts val="3900"/>
              </a:lnSpc>
              <a:buNone/>
            </a:pPr>
            <a:r>
              <a:rPr lang="en-US" sz="3100" dirty="0">
                <a:solidFill>
                  <a:srgbClr val="FFFFFF"/>
                </a:solidFill>
                <a:latin typeface="Unbounded" pitchFamily="34" charset="0"/>
                <a:ea typeface="Unbounded" pitchFamily="34" charset="-122"/>
                <a:cs typeface="Unbounded" pitchFamily="34" charset="-120"/>
              </a:rPr>
              <a:t>Literature Review</a:t>
            </a:r>
            <a:endParaRPr lang="en-US" sz="3100" dirty="0"/>
          </a:p>
        </p:txBody>
      </p:sp>
      <p:sp>
        <p:nvSpPr>
          <p:cNvPr id="3" name="Text 1"/>
          <p:cNvSpPr/>
          <p:nvPr/>
        </p:nvSpPr>
        <p:spPr>
          <a:xfrm>
            <a:off x="593884" y="1305639"/>
            <a:ext cx="13442633" cy="542925"/>
          </a:xfrm>
          <a:prstGeom prst="rect">
            <a:avLst/>
          </a:prstGeom>
          <a:noFill/>
          <a:ln/>
        </p:spPr>
        <p:txBody>
          <a:bodyPr wrap="square" lIns="0" tIns="0" rIns="0" bIns="0" rtlCol="0" anchor="t"/>
          <a:lstStyle/>
          <a:p>
            <a:pPr marL="0" indent="0">
              <a:lnSpc>
                <a:spcPts val="2100"/>
              </a:lnSpc>
              <a:buNone/>
            </a:pPr>
            <a:r>
              <a:rPr lang="en-US" sz="1300" b="1" dirty="0">
                <a:solidFill>
                  <a:srgbClr val="CAD6DE"/>
                </a:solidFill>
                <a:latin typeface="Cabin" pitchFamily="34" charset="0"/>
                <a:ea typeface="Cabin" pitchFamily="34" charset="-122"/>
                <a:cs typeface="Cabin" pitchFamily="34" charset="-120"/>
              </a:rPr>
              <a:t>Chohan, Murk &amp; Khan, Adil &amp; Chohan, Rozina &amp; Katper, Saif &amp; Mahar, Muhammad. (2020). Plant Disease Detection using Deep Learning. International Journal of Recent Technology and Engineering. 9. 909-914. 10.35940/ijrte.A2139.059120.</a:t>
            </a:r>
            <a:endParaRPr lang="en-US" sz="1300" dirty="0"/>
          </a:p>
        </p:txBody>
      </p:sp>
      <p:sp>
        <p:nvSpPr>
          <p:cNvPr id="4" name="Shape 2"/>
          <p:cNvSpPr/>
          <p:nvPr/>
        </p:nvSpPr>
        <p:spPr>
          <a:xfrm>
            <a:off x="7303770" y="2039422"/>
            <a:ext cx="22860" cy="5260658"/>
          </a:xfrm>
          <a:prstGeom prst="roundRect">
            <a:avLst>
              <a:gd name="adj" fmla="val 111349"/>
            </a:avLst>
          </a:prstGeom>
          <a:solidFill>
            <a:srgbClr val="49606E"/>
          </a:solidFill>
          <a:ln/>
        </p:spPr>
      </p:sp>
      <p:sp>
        <p:nvSpPr>
          <p:cNvPr id="5" name="Shape 3"/>
          <p:cNvSpPr/>
          <p:nvPr/>
        </p:nvSpPr>
        <p:spPr>
          <a:xfrm>
            <a:off x="6595705" y="2367320"/>
            <a:ext cx="593884" cy="22860"/>
          </a:xfrm>
          <a:prstGeom prst="roundRect">
            <a:avLst>
              <a:gd name="adj" fmla="val 111349"/>
            </a:avLst>
          </a:prstGeom>
          <a:solidFill>
            <a:srgbClr val="49606E"/>
          </a:solidFill>
          <a:ln/>
        </p:spPr>
      </p:sp>
      <p:sp>
        <p:nvSpPr>
          <p:cNvPr id="6" name="Shape 4"/>
          <p:cNvSpPr/>
          <p:nvPr/>
        </p:nvSpPr>
        <p:spPr>
          <a:xfrm>
            <a:off x="7166729" y="2230279"/>
            <a:ext cx="296942" cy="296942"/>
          </a:xfrm>
          <a:prstGeom prst="roundRect">
            <a:avLst>
              <a:gd name="adj" fmla="val 8572"/>
            </a:avLst>
          </a:prstGeom>
          <a:solidFill>
            <a:srgbClr val="304755"/>
          </a:solidFill>
          <a:ln/>
        </p:spPr>
      </p:sp>
      <p:sp>
        <p:nvSpPr>
          <p:cNvPr id="7" name="Text 5"/>
          <p:cNvSpPr/>
          <p:nvPr/>
        </p:nvSpPr>
        <p:spPr>
          <a:xfrm>
            <a:off x="3815596" y="2209086"/>
            <a:ext cx="2566392" cy="249555"/>
          </a:xfrm>
          <a:prstGeom prst="rect">
            <a:avLst/>
          </a:prstGeom>
          <a:noFill/>
          <a:ln/>
        </p:spPr>
        <p:txBody>
          <a:bodyPr wrap="none" lIns="0" tIns="0" rIns="0" bIns="0" rtlCol="0" anchor="t"/>
          <a:lstStyle/>
          <a:p>
            <a:pPr marL="0" indent="0" algn="r">
              <a:lnSpc>
                <a:spcPts val="1950"/>
              </a:lnSpc>
              <a:buNone/>
            </a:pPr>
            <a:r>
              <a:rPr lang="en-US" sz="1550" b="1" dirty="0">
                <a:solidFill>
                  <a:srgbClr val="CAD6DE"/>
                </a:solidFill>
                <a:latin typeface="Unbounded" pitchFamily="34" charset="0"/>
                <a:ea typeface="Unbounded" pitchFamily="34" charset="-122"/>
                <a:cs typeface="Unbounded" pitchFamily="34" charset="-120"/>
              </a:rPr>
              <a:t>Traditional Methods</a:t>
            </a:r>
            <a:endParaRPr lang="en-US" sz="1550" dirty="0"/>
          </a:p>
        </p:txBody>
      </p:sp>
      <p:sp>
        <p:nvSpPr>
          <p:cNvPr id="8" name="Text 6"/>
          <p:cNvSpPr/>
          <p:nvPr/>
        </p:nvSpPr>
        <p:spPr>
          <a:xfrm>
            <a:off x="593884" y="2560439"/>
            <a:ext cx="5788104" cy="434340"/>
          </a:xfrm>
          <a:prstGeom prst="rect">
            <a:avLst/>
          </a:prstGeom>
          <a:noFill/>
          <a:ln/>
        </p:spPr>
        <p:txBody>
          <a:bodyPr wrap="square" lIns="0" tIns="0" rIns="0" bIns="0" rtlCol="0" anchor="t"/>
          <a:lstStyle/>
          <a:p>
            <a:pPr marL="0" indent="0" algn="r">
              <a:lnSpc>
                <a:spcPts val="1700"/>
              </a:lnSpc>
              <a:buNone/>
            </a:pPr>
            <a:r>
              <a:rPr lang="en-US" sz="1050" dirty="0">
                <a:solidFill>
                  <a:srgbClr val="CAD6DE"/>
                </a:solidFill>
                <a:latin typeface="Cabin" pitchFamily="34" charset="0"/>
                <a:ea typeface="Cabin" pitchFamily="34" charset="-122"/>
                <a:cs typeface="Cabin" pitchFamily="34" charset="-120"/>
              </a:rPr>
              <a:t>Plant disease detection traditionally relies on expert visual inspection and laboratory tests, which are labor-intensive and often lack scalability (García et al., 2017).</a:t>
            </a:r>
            <a:endParaRPr lang="en-US" sz="1050" dirty="0"/>
          </a:p>
        </p:txBody>
      </p:sp>
      <p:sp>
        <p:nvSpPr>
          <p:cNvPr id="9" name="Shape 7"/>
          <p:cNvSpPr/>
          <p:nvPr/>
        </p:nvSpPr>
        <p:spPr>
          <a:xfrm>
            <a:off x="7440811" y="3215759"/>
            <a:ext cx="593884" cy="22860"/>
          </a:xfrm>
          <a:prstGeom prst="roundRect">
            <a:avLst>
              <a:gd name="adj" fmla="val 111349"/>
            </a:avLst>
          </a:prstGeom>
          <a:solidFill>
            <a:srgbClr val="49606E"/>
          </a:solidFill>
          <a:ln/>
        </p:spPr>
      </p:sp>
      <p:sp>
        <p:nvSpPr>
          <p:cNvPr id="10" name="Shape 8"/>
          <p:cNvSpPr/>
          <p:nvPr/>
        </p:nvSpPr>
        <p:spPr>
          <a:xfrm>
            <a:off x="7166729" y="3078718"/>
            <a:ext cx="296942" cy="296942"/>
          </a:xfrm>
          <a:prstGeom prst="roundRect">
            <a:avLst>
              <a:gd name="adj" fmla="val 8572"/>
            </a:avLst>
          </a:prstGeom>
          <a:solidFill>
            <a:srgbClr val="304755"/>
          </a:solidFill>
          <a:ln/>
        </p:spPr>
      </p:sp>
      <p:sp>
        <p:nvSpPr>
          <p:cNvPr id="11" name="Text 9"/>
          <p:cNvSpPr/>
          <p:nvPr/>
        </p:nvSpPr>
        <p:spPr>
          <a:xfrm>
            <a:off x="8248412" y="3057525"/>
            <a:ext cx="3120628" cy="249555"/>
          </a:xfrm>
          <a:prstGeom prst="rect">
            <a:avLst/>
          </a:prstGeom>
          <a:noFill/>
          <a:ln/>
        </p:spPr>
        <p:txBody>
          <a:bodyPr wrap="none" lIns="0" tIns="0" rIns="0" bIns="0" rtlCol="0" anchor="t"/>
          <a:lstStyle/>
          <a:p>
            <a:pPr marL="0" indent="0" algn="l">
              <a:lnSpc>
                <a:spcPts val="1950"/>
              </a:lnSpc>
              <a:buNone/>
            </a:pPr>
            <a:r>
              <a:rPr lang="en-US" sz="1550" b="1" dirty="0">
                <a:solidFill>
                  <a:srgbClr val="CAD6DE"/>
                </a:solidFill>
                <a:latin typeface="Unbounded" pitchFamily="34" charset="0"/>
                <a:ea typeface="Unbounded" pitchFamily="34" charset="-122"/>
                <a:cs typeface="Unbounded" pitchFamily="34" charset="-120"/>
              </a:rPr>
              <a:t>Image-Based Techniques</a:t>
            </a:r>
            <a:endParaRPr lang="en-US" sz="1550" dirty="0"/>
          </a:p>
        </p:txBody>
      </p:sp>
      <p:sp>
        <p:nvSpPr>
          <p:cNvPr id="12" name="Text 10"/>
          <p:cNvSpPr/>
          <p:nvPr/>
        </p:nvSpPr>
        <p:spPr>
          <a:xfrm>
            <a:off x="8248412" y="3408878"/>
            <a:ext cx="5788104" cy="434340"/>
          </a:xfrm>
          <a:prstGeom prst="rect">
            <a:avLst/>
          </a:prstGeom>
          <a:noFill/>
          <a:ln/>
        </p:spPr>
        <p:txBody>
          <a:bodyPr wrap="square" lIns="0" tIns="0" rIns="0" bIns="0" rtlCol="0" anchor="t"/>
          <a:lstStyle/>
          <a:p>
            <a:pPr marL="0" indent="0" algn="l">
              <a:lnSpc>
                <a:spcPts val="1700"/>
              </a:lnSpc>
              <a:buNone/>
            </a:pPr>
            <a:r>
              <a:rPr lang="en-US" sz="1050" dirty="0">
                <a:solidFill>
                  <a:srgbClr val="CAD6DE"/>
                </a:solidFill>
                <a:latin typeface="Cabin" pitchFamily="34" charset="0"/>
                <a:ea typeface="Cabin" pitchFamily="34" charset="-122"/>
                <a:cs typeface="Cabin" pitchFamily="34" charset="-120"/>
              </a:rPr>
              <a:t>Early advancements used color and texture analysis for disease detection from leaf images, but these methods struggled with accuracy and generalization (Menz et al., 2015).</a:t>
            </a:r>
            <a:endParaRPr lang="en-US" sz="1050" dirty="0"/>
          </a:p>
        </p:txBody>
      </p:sp>
      <p:sp>
        <p:nvSpPr>
          <p:cNvPr id="13" name="Shape 11"/>
          <p:cNvSpPr/>
          <p:nvPr/>
        </p:nvSpPr>
        <p:spPr>
          <a:xfrm>
            <a:off x="6595705" y="3979307"/>
            <a:ext cx="593884" cy="22860"/>
          </a:xfrm>
          <a:prstGeom prst="roundRect">
            <a:avLst>
              <a:gd name="adj" fmla="val 111349"/>
            </a:avLst>
          </a:prstGeom>
          <a:solidFill>
            <a:srgbClr val="49606E"/>
          </a:solidFill>
          <a:ln/>
        </p:spPr>
      </p:sp>
      <p:sp>
        <p:nvSpPr>
          <p:cNvPr id="14" name="Shape 12"/>
          <p:cNvSpPr/>
          <p:nvPr/>
        </p:nvSpPr>
        <p:spPr>
          <a:xfrm>
            <a:off x="7166729" y="3842266"/>
            <a:ext cx="296942" cy="296942"/>
          </a:xfrm>
          <a:prstGeom prst="roundRect">
            <a:avLst>
              <a:gd name="adj" fmla="val 8572"/>
            </a:avLst>
          </a:prstGeom>
          <a:solidFill>
            <a:srgbClr val="304755"/>
          </a:solidFill>
          <a:ln/>
        </p:spPr>
      </p:sp>
      <p:sp>
        <p:nvSpPr>
          <p:cNvPr id="15" name="Text 13"/>
          <p:cNvSpPr/>
          <p:nvPr/>
        </p:nvSpPr>
        <p:spPr>
          <a:xfrm>
            <a:off x="2331482" y="3821073"/>
            <a:ext cx="4050506" cy="249555"/>
          </a:xfrm>
          <a:prstGeom prst="rect">
            <a:avLst/>
          </a:prstGeom>
          <a:noFill/>
          <a:ln/>
        </p:spPr>
        <p:txBody>
          <a:bodyPr wrap="none" lIns="0" tIns="0" rIns="0" bIns="0" rtlCol="0" anchor="t"/>
          <a:lstStyle/>
          <a:p>
            <a:pPr marL="0" indent="0" algn="r">
              <a:lnSpc>
                <a:spcPts val="1950"/>
              </a:lnSpc>
              <a:buNone/>
            </a:pPr>
            <a:r>
              <a:rPr lang="en-US" sz="1550" b="1" dirty="0">
                <a:solidFill>
                  <a:srgbClr val="CAD6DE"/>
                </a:solidFill>
                <a:latin typeface="Unbounded" pitchFamily="34" charset="0"/>
                <a:ea typeface="Unbounded" pitchFamily="34" charset="-122"/>
                <a:cs typeface="Unbounded" pitchFamily="34" charset="-120"/>
              </a:rPr>
              <a:t>CNNs in Plant Disease Detection</a:t>
            </a:r>
            <a:endParaRPr lang="en-US" sz="1550" dirty="0"/>
          </a:p>
        </p:txBody>
      </p:sp>
      <p:sp>
        <p:nvSpPr>
          <p:cNvPr id="16" name="Text 14"/>
          <p:cNvSpPr/>
          <p:nvPr/>
        </p:nvSpPr>
        <p:spPr>
          <a:xfrm>
            <a:off x="593884" y="4172426"/>
            <a:ext cx="5788104" cy="651510"/>
          </a:xfrm>
          <a:prstGeom prst="rect">
            <a:avLst/>
          </a:prstGeom>
          <a:noFill/>
          <a:ln/>
        </p:spPr>
        <p:txBody>
          <a:bodyPr wrap="square" lIns="0" tIns="0" rIns="0" bIns="0" rtlCol="0" anchor="t"/>
          <a:lstStyle/>
          <a:p>
            <a:pPr marL="0" indent="0" algn="ctr">
              <a:lnSpc>
                <a:spcPts val="1700"/>
              </a:lnSpc>
              <a:buNone/>
            </a:pPr>
            <a:r>
              <a:rPr lang="en-US" sz="1050" dirty="0">
                <a:solidFill>
                  <a:srgbClr val="CAD6DE"/>
                </a:solidFill>
                <a:latin typeface="Cabin" pitchFamily="34" charset="0"/>
                <a:ea typeface="Cabin" pitchFamily="34" charset="-122"/>
                <a:cs typeface="Cabin" pitchFamily="34" charset="-120"/>
              </a:rPr>
              <a:t>Convolutional Neural Networks (CNNs) have significantly improved disease detection accuracy. Studies like Mohanty et al. (2016) showed that CNNs excel in classifying diseases from leaf images by learning complex features automatically.</a:t>
            </a:r>
            <a:endParaRPr lang="en-US" sz="1050" dirty="0"/>
          </a:p>
        </p:txBody>
      </p:sp>
      <p:sp>
        <p:nvSpPr>
          <p:cNvPr id="17" name="Shape 15"/>
          <p:cNvSpPr/>
          <p:nvPr/>
        </p:nvSpPr>
        <p:spPr>
          <a:xfrm>
            <a:off x="7440811" y="4742974"/>
            <a:ext cx="593884" cy="22860"/>
          </a:xfrm>
          <a:prstGeom prst="roundRect">
            <a:avLst>
              <a:gd name="adj" fmla="val 111349"/>
            </a:avLst>
          </a:prstGeom>
          <a:solidFill>
            <a:srgbClr val="49606E"/>
          </a:solidFill>
          <a:ln/>
        </p:spPr>
      </p:sp>
      <p:sp>
        <p:nvSpPr>
          <p:cNvPr id="18" name="Shape 16"/>
          <p:cNvSpPr/>
          <p:nvPr/>
        </p:nvSpPr>
        <p:spPr>
          <a:xfrm>
            <a:off x="7166729" y="4605933"/>
            <a:ext cx="296942" cy="296942"/>
          </a:xfrm>
          <a:prstGeom prst="roundRect">
            <a:avLst>
              <a:gd name="adj" fmla="val 8572"/>
            </a:avLst>
          </a:prstGeom>
          <a:solidFill>
            <a:srgbClr val="304755"/>
          </a:solidFill>
          <a:ln/>
        </p:spPr>
      </p:sp>
      <p:sp>
        <p:nvSpPr>
          <p:cNvPr id="19" name="Text 17"/>
          <p:cNvSpPr/>
          <p:nvPr/>
        </p:nvSpPr>
        <p:spPr>
          <a:xfrm>
            <a:off x="8248412" y="4584740"/>
            <a:ext cx="5336381" cy="249555"/>
          </a:xfrm>
          <a:prstGeom prst="rect">
            <a:avLst/>
          </a:prstGeom>
          <a:noFill/>
          <a:ln/>
        </p:spPr>
        <p:txBody>
          <a:bodyPr wrap="none" lIns="0" tIns="0" rIns="0" bIns="0" rtlCol="0" anchor="t"/>
          <a:lstStyle/>
          <a:p>
            <a:pPr marL="0" indent="0" algn="l">
              <a:lnSpc>
                <a:spcPts val="1950"/>
              </a:lnSpc>
              <a:buNone/>
            </a:pPr>
            <a:r>
              <a:rPr lang="en-US" sz="1550" b="1" dirty="0">
                <a:solidFill>
                  <a:srgbClr val="CAD6DE"/>
                </a:solidFill>
                <a:latin typeface="Unbounded" pitchFamily="34" charset="0"/>
                <a:ea typeface="Unbounded" pitchFamily="34" charset="-122"/>
                <a:cs typeface="Unbounded" pitchFamily="34" charset="-120"/>
              </a:rPr>
              <a:t>Data Augmentation and Transfer Learning</a:t>
            </a:r>
            <a:endParaRPr lang="en-US" sz="1550" dirty="0"/>
          </a:p>
        </p:txBody>
      </p:sp>
      <p:sp>
        <p:nvSpPr>
          <p:cNvPr id="20" name="Text 18"/>
          <p:cNvSpPr/>
          <p:nvPr/>
        </p:nvSpPr>
        <p:spPr>
          <a:xfrm>
            <a:off x="8248412" y="4936093"/>
            <a:ext cx="5788104" cy="651510"/>
          </a:xfrm>
          <a:prstGeom prst="rect">
            <a:avLst/>
          </a:prstGeom>
          <a:noFill/>
          <a:ln/>
        </p:spPr>
        <p:txBody>
          <a:bodyPr wrap="square" lIns="0" tIns="0" rIns="0" bIns="0" rtlCol="0" anchor="t"/>
          <a:lstStyle/>
          <a:p>
            <a:pPr marL="0" indent="0" algn="l">
              <a:lnSpc>
                <a:spcPts val="1700"/>
              </a:lnSpc>
              <a:buNone/>
            </a:pPr>
            <a:r>
              <a:rPr lang="en-US" sz="1050" dirty="0">
                <a:solidFill>
                  <a:srgbClr val="CAD6DE"/>
                </a:solidFill>
                <a:latin typeface="Cabin" pitchFamily="34" charset="0"/>
                <a:ea typeface="Cabin" pitchFamily="34" charset="-122"/>
                <a:cs typeface="Cabin" pitchFamily="34" charset="-120"/>
              </a:rPr>
              <a:t>Techniques such as data augmentation and transfer learning enhance model performance by expanding datasets and leveraging pre-trained models. These methods are crucial for dealing with limited annotated data (Shorten &amp; Khoshgoftaar, 2019; Pan &amp; Yang, 2010).</a:t>
            </a:r>
            <a:endParaRPr lang="en-US" sz="1050" dirty="0"/>
          </a:p>
        </p:txBody>
      </p:sp>
      <p:sp>
        <p:nvSpPr>
          <p:cNvPr id="21" name="Shape 19"/>
          <p:cNvSpPr/>
          <p:nvPr/>
        </p:nvSpPr>
        <p:spPr>
          <a:xfrm>
            <a:off x="6595705" y="5506641"/>
            <a:ext cx="593884" cy="22860"/>
          </a:xfrm>
          <a:prstGeom prst="roundRect">
            <a:avLst>
              <a:gd name="adj" fmla="val 111349"/>
            </a:avLst>
          </a:prstGeom>
          <a:solidFill>
            <a:srgbClr val="49606E"/>
          </a:solidFill>
          <a:ln/>
        </p:spPr>
      </p:sp>
      <p:sp>
        <p:nvSpPr>
          <p:cNvPr id="22" name="Shape 20"/>
          <p:cNvSpPr/>
          <p:nvPr/>
        </p:nvSpPr>
        <p:spPr>
          <a:xfrm>
            <a:off x="7166729" y="5369600"/>
            <a:ext cx="296942" cy="296942"/>
          </a:xfrm>
          <a:prstGeom prst="roundRect">
            <a:avLst>
              <a:gd name="adj" fmla="val 8572"/>
            </a:avLst>
          </a:prstGeom>
          <a:solidFill>
            <a:srgbClr val="304755"/>
          </a:solidFill>
          <a:ln/>
        </p:spPr>
      </p:sp>
      <p:sp>
        <p:nvSpPr>
          <p:cNvPr id="23" name="Text 21"/>
          <p:cNvSpPr/>
          <p:nvPr/>
        </p:nvSpPr>
        <p:spPr>
          <a:xfrm>
            <a:off x="1335167" y="5348407"/>
            <a:ext cx="5046821" cy="249555"/>
          </a:xfrm>
          <a:prstGeom prst="rect">
            <a:avLst/>
          </a:prstGeom>
          <a:noFill/>
          <a:ln/>
        </p:spPr>
        <p:txBody>
          <a:bodyPr wrap="none" lIns="0" tIns="0" rIns="0" bIns="0" rtlCol="0" anchor="t"/>
          <a:lstStyle/>
          <a:p>
            <a:pPr marL="0" indent="0" algn="r">
              <a:lnSpc>
                <a:spcPts val="1950"/>
              </a:lnSpc>
              <a:buNone/>
            </a:pPr>
            <a:r>
              <a:rPr lang="en-US" sz="1550" b="1" dirty="0">
                <a:solidFill>
                  <a:srgbClr val="CAD6DE"/>
                </a:solidFill>
                <a:latin typeface="Unbounded" pitchFamily="34" charset="0"/>
                <a:ea typeface="Unbounded" pitchFamily="34" charset="-122"/>
                <a:cs typeface="Unbounded" pitchFamily="34" charset="-120"/>
              </a:rPr>
              <a:t>Integration with Advanced Technologies</a:t>
            </a:r>
            <a:endParaRPr lang="en-US" sz="1550" dirty="0"/>
          </a:p>
        </p:txBody>
      </p:sp>
      <p:sp>
        <p:nvSpPr>
          <p:cNvPr id="24" name="Text 22"/>
          <p:cNvSpPr/>
          <p:nvPr/>
        </p:nvSpPr>
        <p:spPr>
          <a:xfrm>
            <a:off x="593884" y="5699760"/>
            <a:ext cx="5788104" cy="651510"/>
          </a:xfrm>
          <a:prstGeom prst="rect">
            <a:avLst/>
          </a:prstGeom>
          <a:noFill/>
          <a:ln/>
        </p:spPr>
        <p:txBody>
          <a:bodyPr wrap="square" lIns="0" tIns="0" rIns="0" bIns="0" rtlCol="0" anchor="t"/>
          <a:lstStyle/>
          <a:p>
            <a:pPr marL="0" indent="0" algn="r">
              <a:lnSpc>
                <a:spcPts val="1700"/>
              </a:lnSpc>
              <a:buNone/>
            </a:pPr>
            <a:r>
              <a:rPr lang="en-US" sz="1050" dirty="0">
                <a:solidFill>
                  <a:srgbClr val="CAD6DE"/>
                </a:solidFill>
                <a:latin typeface="Cabin" pitchFamily="34" charset="0"/>
                <a:ea typeface="Cabin" pitchFamily="34" charset="-122"/>
                <a:cs typeface="Cabin" pitchFamily="34" charset="-120"/>
              </a:rPr>
              <a:t> Integrating deep learning models with drones and other technologies allows for real-time, large-scale monitoring of plant health, offering potential solutions for timely disease management (Li et al., 2020).</a:t>
            </a:r>
            <a:endParaRPr lang="en-US" sz="1050" dirty="0"/>
          </a:p>
        </p:txBody>
      </p:sp>
      <p:sp>
        <p:nvSpPr>
          <p:cNvPr id="25" name="Shape 23"/>
          <p:cNvSpPr/>
          <p:nvPr/>
        </p:nvSpPr>
        <p:spPr>
          <a:xfrm>
            <a:off x="7440811" y="6270308"/>
            <a:ext cx="593884" cy="22860"/>
          </a:xfrm>
          <a:prstGeom prst="roundRect">
            <a:avLst>
              <a:gd name="adj" fmla="val 111349"/>
            </a:avLst>
          </a:prstGeom>
          <a:solidFill>
            <a:srgbClr val="49606E"/>
          </a:solidFill>
          <a:ln/>
        </p:spPr>
      </p:sp>
      <p:sp>
        <p:nvSpPr>
          <p:cNvPr id="26" name="Shape 24"/>
          <p:cNvSpPr/>
          <p:nvPr/>
        </p:nvSpPr>
        <p:spPr>
          <a:xfrm>
            <a:off x="7166729" y="6133267"/>
            <a:ext cx="296942" cy="296942"/>
          </a:xfrm>
          <a:prstGeom prst="roundRect">
            <a:avLst>
              <a:gd name="adj" fmla="val 8572"/>
            </a:avLst>
          </a:prstGeom>
          <a:solidFill>
            <a:srgbClr val="304755"/>
          </a:solidFill>
          <a:ln/>
        </p:spPr>
      </p:sp>
      <p:sp>
        <p:nvSpPr>
          <p:cNvPr id="27" name="Text 25"/>
          <p:cNvSpPr/>
          <p:nvPr/>
        </p:nvSpPr>
        <p:spPr>
          <a:xfrm>
            <a:off x="8248412" y="6112073"/>
            <a:ext cx="2184678" cy="249555"/>
          </a:xfrm>
          <a:prstGeom prst="rect">
            <a:avLst/>
          </a:prstGeom>
          <a:noFill/>
          <a:ln/>
        </p:spPr>
        <p:txBody>
          <a:bodyPr wrap="none" lIns="0" tIns="0" rIns="0" bIns="0" rtlCol="0" anchor="t"/>
          <a:lstStyle/>
          <a:p>
            <a:pPr marL="0" indent="0" algn="l">
              <a:lnSpc>
                <a:spcPts val="1950"/>
              </a:lnSpc>
              <a:buNone/>
            </a:pPr>
            <a:r>
              <a:rPr lang="en-US" sz="1550" b="1" dirty="0">
                <a:solidFill>
                  <a:srgbClr val="CAD6DE"/>
                </a:solidFill>
                <a:latin typeface="Unbounded" pitchFamily="34" charset="0"/>
                <a:ea typeface="Unbounded" pitchFamily="34" charset="-122"/>
                <a:cs typeface="Unbounded" pitchFamily="34" charset="-120"/>
              </a:rPr>
              <a:t>Future Directions</a:t>
            </a:r>
            <a:endParaRPr lang="en-US" sz="1550" dirty="0"/>
          </a:p>
        </p:txBody>
      </p:sp>
      <p:sp>
        <p:nvSpPr>
          <p:cNvPr id="28" name="Text 26"/>
          <p:cNvSpPr/>
          <p:nvPr/>
        </p:nvSpPr>
        <p:spPr>
          <a:xfrm>
            <a:off x="8248412" y="6463427"/>
            <a:ext cx="5788104" cy="651510"/>
          </a:xfrm>
          <a:prstGeom prst="rect">
            <a:avLst/>
          </a:prstGeom>
          <a:noFill/>
          <a:ln/>
        </p:spPr>
        <p:txBody>
          <a:bodyPr wrap="square" lIns="0" tIns="0" rIns="0" bIns="0" rtlCol="0" anchor="t"/>
          <a:lstStyle/>
          <a:p>
            <a:pPr marL="0" indent="0" algn="l">
              <a:lnSpc>
                <a:spcPts val="1700"/>
              </a:lnSpc>
              <a:buNone/>
            </a:pPr>
            <a:r>
              <a:rPr lang="en-US" sz="1050" dirty="0">
                <a:solidFill>
                  <a:srgbClr val="CAD6DE"/>
                </a:solidFill>
                <a:latin typeface="Cabin" pitchFamily="34" charset="0"/>
                <a:ea typeface="Cabin" pitchFamily="34" charset="-122"/>
                <a:cs typeface="Cabin" pitchFamily="34" charset="-120"/>
              </a:rPr>
              <a:t>Future research should focus on improving model robustness, integrating multi-modal data, and addressing challenges related to data privacy and system deployment (Kamilaris &amp; Prenafeta-Boldú, 2018).</a:t>
            </a:r>
            <a:endParaRPr lang="en-US" sz="1050" dirty="0"/>
          </a:p>
        </p:txBody>
      </p:sp>
      <p:sp>
        <p:nvSpPr>
          <p:cNvPr id="29" name="Text 27"/>
          <p:cNvSpPr/>
          <p:nvPr/>
        </p:nvSpPr>
        <p:spPr>
          <a:xfrm>
            <a:off x="593884" y="7490936"/>
            <a:ext cx="13442633" cy="271463"/>
          </a:xfrm>
          <a:prstGeom prst="rect">
            <a:avLst/>
          </a:prstGeom>
          <a:noFill/>
          <a:ln/>
        </p:spPr>
        <p:txBody>
          <a:bodyPr wrap="none" lIns="0" tIns="0" rIns="0" bIns="0" rtlCol="0" anchor="t"/>
          <a:lstStyle/>
          <a:p>
            <a:pPr marL="0" indent="0">
              <a:lnSpc>
                <a:spcPts val="2100"/>
              </a:lnSpc>
              <a:buNone/>
            </a:pP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6763" y="603766"/>
            <a:ext cx="5155049" cy="644366"/>
          </a:xfrm>
          <a:prstGeom prst="rect">
            <a:avLst/>
          </a:prstGeom>
          <a:noFill/>
          <a:ln/>
        </p:spPr>
        <p:txBody>
          <a:bodyPr wrap="none" lIns="0" tIns="0" rIns="0" bIns="0" rtlCol="0" anchor="t"/>
          <a:lstStyle/>
          <a:p>
            <a:pPr marL="0" indent="0">
              <a:lnSpc>
                <a:spcPts val="5050"/>
              </a:lnSpc>
              <a:buNone/>
            </a:pPr>
            <a:r>
              <a:rPr lang="en-US" sz="4050" dirty="0">
                <a:solidFill>
                  <a:srgbClr val="FFFFFF"/>
                </a:solidFill>
                <a:latin typeface="Unbounded" pitchFamily="34" charset="0"/>
                <a:ea typeface="Unbounded" pitchFamily="34" charset="-122"/>
                <a:cs typeface="Unbounded" pitchFamily="34" charset="-120"/>
              </a:rPr>
              <a:t>Introduction</a:t>
            </a:r>
            <a:endParaRPr lang="en-US" sz="4050" dirty="0"/>
          </a:p>
        </p:txBody>
      </p:sp>
      <p:sp>
        <p:nvSpPr>
          <p:cNvPr id="4" name="Shape 1"/>
          <p:cNvSpPr/>
          <p:nvPr/>
        </p:nvSpPr>
        <p:spPr>
          <a:xfrm>
            <a:off x="766763" y="1576745"/>
            <a:ext cx="7610475" cy="2425303"/>
          </a:xfrm>
          <a:prstGeom prst="roundRect">
            <a:avLst>
              <a:gd name="adj" fmla="val 1355"/>
            </a:avLst>
          </a:prstGeom>
          <a:solidFill>
            <a:srgbClr val="304755"/>
          </a:solidFill>
          <a:ln/>
        </p:spPr>
      </p:sp>
      <p:sp>
        <p:nvSpPr>
          <p:cNvPr id="5" name="Text 2"/>
          <p:cNvSpPr/>
          <p:nvPr/>
        </p:nvSpPr>
        <p:spPr>
          <a:xfrm>
            <a:off x="985838" y="1795820"/>
            <a:ext cx="4184333" cy="322183"/>
          </a:xfrm>
          <a:prstGeom prst="rect">
            <a:avLst/>
          </a:prstGeom>
          <a:noFill/>
          <a:ln/>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Potato Farming Challenges</a:t>
            </a:r>
            <a:endParaRPr lang="en-US" sz="2000" dirty="0"/>
          </a:p>
        </p:txBody>
      </p:sp>
      <p:sp>
        <p:nvSpPr>
          <p:cNvPr id="6" name="Text 3"/>
          <p:cNvSpPr/>
          <p:nvPr/>
        </p:nvSpPr>
        <p:spPr>
          <a:xfrm>
            <a:off x="985838" y="2249448"/>
            <a:ext cx="7172325" cy="701040"/>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Potato crops are susceptible to a range of fungal, bacterial, and viral diseases that can significantly impact yield and quality. </a:t>
            </a:r>
            <a:endParaRPr lang="en-US" sz="1700" dirty="0"/>
          </a:p>
        </p:txBody>
      </p:sp>
      <p:sp>
        <p:nvSpPr>
          <p:cNvPr id="7" name="Text 4"/>
          <p:cNvSpPr/>
          <p:nvPr/>
        </p:nvSpPr>
        <p:spPr>
          <a:xfrm>
            <a:off x="985838" y="3081933"/>
            <a:ext cx="7172325" cy="701040"/>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Traditional visual inspection by experts can be time-consuming and prone to errors</a:t>
            </a:r>
            <a:endParaRPr lang="en-US" sz="1700" dirty="0"/>
          </a:p>
        </p:txBody>
      </p:sp>
      <p:sp>
        <p:nvSpPr>
          <p:cNvPr id="8" name="Shape 5"/>
          <p:cNvSpPr/>
          <p:nvPr/>
        </p:nvSpPr>
        <p:spPr>
          <a:xfrm>
            <a:off x="766763" y="4221123"/>
            <a:ext cx="7610475" cy="1592818"/>
          </a:xfrm>
          <a:prstGeom prst="roundRect">
            <a:avLst>
              <a:gd name="adj" fmla="val 2063"/>
            </a:avLst>
          </a:prstGeom>
          <a:solidFill>
            <a:srgbClr val="304755"/>
          </a:solidFill>
          <a:ln/>
        </p:spPr>
      </p:sp>
      <p:sp>
        <p:nvSpPr>
          <p:cNvPr id="9" name="Text 6"/>
          <p:cNvSpPr/>
          <p:nvPr/>
        </p:nvSpPr>
        <p:spPr>
          <a:xfrm>
            <a:off x="985838" y="4440198"/>
            <a:ext cx="3874889" cy="322183"/>
          </a:xfrm>
          <a:prstGeom prst="rect">
            <a:avLst/>
          </a:prstGeom>
          <a:noFill/>
          <a:ln/>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Timely Disease Detection</a:t>
            </a:r>
            <a:endParaRPr lang="en-US" sz="2000" dirty="0"/>
          </a:p>
        </p:txBody>
      </p:sp>
      <p:sp>
        <p:nvSpPr>
          <p:cNvPr id="10" name="Text 7"/>
          <p:cNvSpPr/>
          <p:nvPr/>
        </p:nvSpPr>
        <p:spPr>
          <a:xfrm>
            <a:off x="985838" y="4893826"/>
            <a:ext cx="7172325" cy="701040"/>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Early identification of potato diseases is crucial for implementing effective treatment and prevention measures.</a:t>
            </a:r>
            <a:endParaRPr lang="en-US" sz="1700" dirty="0"/>
          </a:p>
        </p:txBody>
      </p:sp>
      <p:sp>
        <p:nvSpPr>
          <p:cNvPr id="11" name="Shape 8"/>
          <p:cNvSpPr/>
          <p:nvPr/>
        </p:nvSpPr>
        <p:spPr>
          <a:xfrm>
            <a:off x="766763" y="6033016"/>
            <a:ext cx="7610475" cy="1592818"/>
          </a:xfrm>
          <a:prstGeom prst="roundRect">
            <a:avLst>
              <a:gd name="adj" fmla="val 2063"/>
            </a:avLst>
          </a:prstGeom>
          <a:solidFill>
            <a:srgbClr val="304755"/>
          </a:solidFill>
          <a:ln/>
        </p:spPr>
      </p:sp>
      <p:sp>
        <p:nvSpPr>
          <p:cNvPr id="12" name="Text 9"/>
          <p:cNvSpPr/>
          <p:nvPr/>
        </p:nvSpPr>
        <p:spPr>
          <a:xfrm>
            <a:off x="985838" y="6252091"/>
            <a:ext cx="2577465" cy="322183"/>
          </a:xfrm>
          <a:prstGeom prst="rect">
            <a:avLst/>
          </a:prstGeom>
          <a:noFill/>
          <a:ln/>
        </p:spPr>
        <p:txBody>
          <a:bodyPr wrap="none" lIns="0" tIns="0" rIns="0" bIns="0" rtlCol="0" anchor="t"/>
          <a:lstStyle/>
          <a:p>
            <a:pPr marL="0" indent="0">
              <a:lnSpc>
                <a:spcPts val="2500"/>
              </a:lnSpc>
              <a:buNone/>
            </a:pPr>
            <a:r>
              <a:rPr lang="en-US" sz="2000" dirty="0">
                <a:solidFill>
                  <a:srgbClr val="CAD6DE"/>
                </a:solidFill>
                <a:latin typeface="Unbounded" pitchFamily="34" charset="0"/>
                <a:ea typeface="Unbounded" pitchFamily="34" charset="-122"/>
                <a:cs typeface="Unbounded" pitchFamily="34" charset="-120"/>
              </a:rPr>
              <a:t>Project Focus</a:t>
            </a:r>
            <a:endParaRPr lang="en-US" sz="2000" dirty="0"/>
          </a:p>
        </p:txBody>
      </p:sp>
      <p:sp>
        <p:nvSpPr>
          <p:cNvPr id="13" name="Text 10"/>
          <p:cNvSpPr/>
          <p:nvPr/>
        </p:nvSpPr>
        <p:spPr>
          <a:xfrm>
            <a:off x="985838" y="6705719"/>
            <a:ext cx="7172325" cy="701040"/>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This project focuses on building a deep learning model to classify potato leaf diseases efficiently.</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099542"/>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Objective</a:t>
            </a:r>
            <a:endParaRPr lang="en-US" sz="4400" dirty="0"/>
          </a:p>
        </p:txBody>
      </p:sp>
      <p:pic>
        <p:nvPicPr>
          <p:cNvPr id="3" name="Image 0" descr="preencoded.png"/>
          <p:cNvPicPr>
            <a:picLocks noChangeAspect="1"/>
          </p:cNvPicPr>
          <p:nvPr/>
        </p:nvPicPr>
        <p:blipFill>
          <a:blip r:embed="rId3"/>
          <a:stretch>
            <a:fillRect/>
          </a:stretch>
        </p:blipFill>
        <p:spPr>
          <a:xfrm>
            <a:off x="837724" y="2282309"/>
            <a:ext cx="4078962" cy="2520910"/>
          </a:xfrm>
          <a:prstGeom prst="rect">
            <a:avLst/>
          </a:prstGeom>
        </p:spPr>
      </p:pic>
      <p:sp>
        <p:nvSpPr>
          <p:cNvPr id="4" name="Text 1"/>
          <p:cNvSpPr/>
          <p:nvPr/>
        </p:nvSpPr>
        <p:spPr>
          <a:xfrm>
            <a:off x="837724" y="5102423"/>
            <a:ext cx="3667482"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Automated Detection</a:t>
            </a:r>
            <a:endParaRPr lang="en-US" sz="2200" dirty="0"/>
          </a:p>
        </p:txBody>
      </p:sp>
      <p:sp>
        <p:nvSpPr>
          <p:cNvPr id="5" name="Text 2"/>
          <p:cNvSpPr/>
          <p:nvPr/>
        </p:nvSpPr>
        <p:spPr>
          <a:xfrm>
            <a:off x="837724" y="5597962"/>
            <a:ext cx="4078962"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Develop a deep learning-based system that can accurately identify and classify various potato diseases from digital images.</a:t>
            </a:r>
            <a:endParaRPr lang="en-US" sz="1850" dirty="0"/>
          </a:p>
        </p:txBody>
      </p:sp>
      <p:pic>
        <p:nvPicPr>
          <p:cNvPr id="6" name="Image 1" descr="preencoded.png"/>
          <p:cNvPicPr>
            <a:picLocks noChangeAspect="1"/>
          </p:cNvPicPr>
          <p:nvPr/>
        </p:nvPicPr>
        <p:blipFill>
          <a:blip r:embed="rId4"/>
          <a:stretch>
            <a:fillRect/>
          </a:stretch>
        </p:blipFill>
        <p:spPr>
          <a:xfrm>
            <a:off x="5275659" y="2282309"/>
            <a:ext cx="4078962" cy="2520910"/>
          </a:xfrm>
          <a:prstGeom prst="rect">
            <a:avLst/>
          </a:prstGeom>
        </p:spPr>
      </p:pic>
      <p:sp>
        <p:nvSpPr>
          <p:cNvPr id="7" name="Text 3"/>
          <p:cNvSpPr/>
          <p:nvPr/>
        </p:nvSpPr>
        <p:spPr>
          <a:xfrm>
            <a:off x="5275659" y="5102423"/>
            <a:ext cx="3346371"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Increased Accuracy</a:t>
            </a:r>
            <a:endParaRPr lang="en-US" sz="2200" dirty="0"/>
          </a:p>
        </p:txBody>
      </p:sp>
      <p:sp>
        <p:nvSpPr>
          <p:cNvPr id="8" name="Text 4"/>
          <p:cNvSpPr/>
          <p:nvPr/>
        </p:nvSpPr>
        <p:spPr>
          <a:xfrm>
            <a:off x="5275659" y="5597962"/>
            <a:ext cx="407896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Leverage the pattern recognition capabilities of deep learning to surpass the performance of manual inspection.</a:t>
            </a:r>
            <a:endParaRPr lang="en-US" sz="1850" dirty="0"/>
          </a:p>
        </p:txBody>
      </p:sp>
      <p:pic>
        <p:nvPicPr>
          <p:cNvPr id="9" name="Image 2" descr="preencoded.png"/>
          <p:cNvPicPr>
            <a:picLocks noChangeAspect="1"/>
          </p:cNvPicPr>
          <p:nvPr/>
        </p:nvPicPr>
        <p:blipFill>
          <a:blip r:embed="rId5"/>
          <a:stretch>
            <a:fillRect/>
          </a:stretch>
        </p:blipFill>
        <p:spPr>
          <a:xfrm>
            <a:off x="9713595" y="2282309"/>
            <a:ext cx="4079081" cy="2521029"/>
          </a:xfrm>
          <a:prstGeom prst="rect">
            <a:avLst/>
          </a:prstGeom>
        </p:spPr>
      </p:pic>
      <p:sp>
        <p:nvSpPr>
          <p:cNvPr id="10" name="Text 5"/>
          <p:cNvSpPr/>
          <p:nvPr/>
        </p:nvSpPr>
        <p:spPr>
          <a:xfrm>
            <a:off x="9713595" y="5102543"/>
            <a:ext cx="38042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Rapid Decision-making</a:t>
            </a:r>
            <a:endParaRPr lang="en-US" sz="2200" dirty="0"/>
          </a:p>
        </p:txBody>
      </p:sp>
      <p:sp>
        <p:nvSpPr>
          <p:cNvPr id="11" name="Text 6"/>
          <p:cNvSpPr/>
          <p:nvPr/>
        </p:nvSpPr>
        <p:spPr>
          <a:xfrm>
            <a:off x="9713595" y="5598081"/>
            <a:ext cx="4079081"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Enable farmers to quickly detect and respond to potential disease outbreaks, minimizing crop damage and loss.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8668" y="604599"/>
            <a:ext cx="9800868" cy="646033"/>
          </a:xfrm>
          <a:prstGeom prst="rect">
            <a:avLst/>
          </a:prstGeom>
          <a:noFill/>
          <a:ln/>
        </p:spPr>
        <p:txBody>
          <a:bodyPr wrap="none" lIns="0" tIns="0" rIns="0" bIns="0" rtlCol="0" anchor="t"/>
          <a:lstStyle/>
          <a:p>
            <a:pPr marL="0" indent="0">
              <a:lnSpc>
                <a:spcPts val="5050"/>
              </a:lnSpc>
              <a:buNone/>
            </a:pPr>
            <a:r>
              <a:rPr lang="en-US" sz="4050" dirty="0">
                <a:solidFill>
                  <a:srgbClr val="FFFFFF"/>
                </a:solidFill>
                <a:latin typeface="Unbounded" pitchFamily="34" charset="0"/>
                <a:ea typeface="Unbounded" pitchFamily="34" charset="-122"/>
                <a:cs typeface="Unbounded" pitchFamily="34" charset="-120"/>
              </a:rPr>
              <a:t>Methodology of Proposed Work</a:t>
            </a:r>
            <a:endParaRPr lang="en-US" sz="4050" dirty="0"/>
          </a:p>
        </p:txBody>
      </p:sp>
      <p:pic>
        <p:nvPicPr>
          <p:cNvPr id="3" name="Image 0" descr="preencoded.png"/>
          <p:cNvPicPr>
            <a:picLocks noChangeAspect="1"/>
          </p:cNvPicPr>
          <p:nvPr/>
        </p:nvPicPr>
        <p:blipFill>
          <a:blip r:embed="rId3"/>
          <a:stretch>
            <a:fillRect/>
          </a:stretch>
        </p:blipFill>
        <p:spPr>
          <a:xfrm>
            <a:off x="1383965" y="1618700"/>
            <a:ext cx="12075661" cy="5830445"/>
          </a:xfrm>
          <a:prstGeom prst="rect">
            <a:avLst/>
          </a:prstGeom>
        </p:spPr>
      </p:pic>
      <p:sp>
        <p:nvSpPr>
          <p:cNvPr id="4" name="Text 1"/>
          <p:cNvSpPr/>
          <p:nvPr/>
        </p:nvSpPr>
        <p:spPr>
          <a:xfrm>
            <a:off x="768668" y="7273409"/>
            <a:ext cx="13093065" cy="351472"/>
          </a:xfrm>
          <a:prstGeom prst="rect">
            <a:avLst/>
          </a:prstGeom>
          <a:noFill/>
          <a:ln/>
        </p:spPr>
        <p:txBody>
          <a:bodyPr wrap="none" lIns="0" tIns="0" rIns="0" bIns="0" rtlCol="0" anchor="t"/>
          <a:lstStyle/>
          <a:p>
            <a:pPr marL="0" indent="0">
              <a:lnSpc>
                <a:spcPts val="2750"/>
              </a:lnSpc>
              <a:buNone/>
            </a:pP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815697" y="568643"/>
            <a:ext cx="22860" cy="7093387"/>
          </a:xfrm>
          <a:prstGeom prst="roundRect">
            <a:avLst>
              <a:gd name="adj" fmla="val 135692"/>
            </a:avLst>
          </a:prstGeom>
          <a:solidFill>
            <a:srgbClr val="49606E"/>
          </a:solidFill>
          <a:ln/>
        </p:spPr>
      </p:sp>
      <p:sp>
        <p:nvSpPr>
          <p:cNvPr id="3" name="Shape 1"/>
          <p:cNvSpPr/>
          <p:nvPr/>
        </p:nvSpPr>
        <p:spPr>
          <a:xfrm>
            <a:off x="646212" y="801172"/>
            <a:ext cx="361831" cy="361831"/>
          </a:xfrm>
          <a:prstGeom prst="roundRect">
            <a:avLst>
              <a:gd name="adj" fmla="val 8573"/>
            </a:avLst>
          </a:prstGeom>
          <a:solidFill>
            <a:srgbClr val="304755"/>
          </a:solidFill>
          <a:ln/>
        </p:spPr>
      </p:sp>
      <p:sp>
        <p:nvSpPr>
          <p:cNvPr id="4" name="Text 2"/>
          <p:cNvSpPr/>
          <p:nvPr/>
        </p:nvSpPr>
        <p:spPr>
          <a:xfrm>
            <a:off x="1240631" y="775335"/>
            <a:ext cx="2919412" cy="364927"/>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Data Collection</a:t>
            </a:r>
            <a:endParaRPr lang="en-US" sz="2250" dirty="0"/>
          </a:p>
        </p:txBody>
      </p:sp>
      <p:sp>
        <p:nvSpPr>
          <p:cNvPr id="5" name="Text 3"/>
          <p:cNvSpPr/>
          <p:nvPr/>
        </p:nvSpPr>
        <p:spPr>
          <a:xfrm>
            <a:off x="1571387" y="1264325"/>
            <a:ext cx="12335232" cy="661749"/>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Collected potato leaf images categorized into three classes: Healthy, Early Blight, and Late Blight. Sourced from platforms like PlantVillage or custom image datasets.</a:t>
            </a:r>
            <a:endParaRPr lang="en-US" sz="1600" dirty="0"/>
          </a:p>
        </p:txBody>
      </p:sp>
      <p:sp>
        <p:nvSpPr>
          <p:cNvPr id="6" name="Shape 4"/>
          <p:cNvSpPr/>
          <p:nvPr/>
        </p:nvSpPr>
        <p:spPr>
          <a:xfrm>
            <a:off x="646212" y="2571988"/>
            <a:ext cx="361831" cy="361831"/>
          </a:xfrm>
          <a:prstGeom prst="roundRect">
            <a:avLst>
              <a:gd name="adj" fmla="val 8573"/>
            </a:avLst>
          </a:prstGeom>
          <a:solidFill>
            <a:srgbClr val="304755"/>
          </a:solidFill>
          <a:ln/>
        </p:spPr>
      </p:sp>
      <p:sp>
        <p:nvSpPr>
          <p:cNvPr id="7" name="Text 5"/>
          <p:cNvSpPr/>
          <p:nvPr/>
        </p:nvSpPr>
        <p:spPr>
          <a:xfrm>
            <a:off x="1240631" y="2546152"/>
            <a:ext cx="3468410" cy="364927"/>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Data Preprocessing</a:t>
            </a:r>
            <a:endParaRPr lang="en-US" sz="2250" dirty="0"/>
          </a:p>
        </p:txBody>
      </p:sp>
      <p:sp>
        <p:nvSpPr>
          <p:cNvPr id="8" name="Text 6"/>
          <p:cNvSpPr/>
          <p:nvPr/>
        </p:nvSpPr>
        <p:spPr>
          <a:xfrm>
            <a:off x="1240631" y="3035141"/>
            <a:ext cx="12665988" cy="330875"/>
          </a:xfrm>
          <a:prstGeom prst="rect">
            <a:avLst/>
          </a:prstGeom>
          <a:noFill/>
          <a:ln/>
        </p:spPr>
        <p:txBody>
          <a:bodyPr wrap="none" lIns="0" tIns="0" rIns="0" bIns="0" rtlCol="0" anchor="t"/>
          <a:lstStyle/>
          <a:p>
            <a:pPr marL="0" indent="0" algn="l">
              <a:lnSpc>
                <a:spcPts val="2600"/>
              </a:lnSpc>
              <a:buNone/>
            </a:pPr>
            <a:r>
              <a:rPr lang="en-US" sz="1600" dirty="0">
                <a:solidFill>
                  <a:srgbClr val="CAD6DE"/>
                </a:solidFill>
                <a:latin typeface="Cabin" pitchFamily="34" charset="0"/>
                <a:ea typeface="Cabin" pitchFamily="34" charset="-122"/>
                <a:cs typeface="Cabin" pitchFamily="34" charset="-120"/>
              </a:rPr>
              <a:t> Resized all images to a uniform input size. Apply normalization and data augmentation (rotation, flipping, etc.) to increase dataset variety.</a:t>
            </a:r>
            <a:endParaRPr lang="en-US" sz="1600" dirty="0"/>
          </a:p>
        </p:txBody>
      </p:sp>
      <p:sp>
        <p:nvSpPr>
          <p:cNvPr id="9" name="Shape 7"/>
          <p:cNvSpPr/>
          <p:nvPr/>
        </p:nvSpPr>
        <p:spPr>
          <a:xfrm>
            <a:off x="646212" y="4011930"/>
            <a:ext cx="361831" cy="361831"/>
          </a:xfrm>
          <a:prstGeom prst="roundRect">
            <a:avLst>
              <a:gd name="adj" fmla="val 8573"/>
            </a:avLst>
          </a:prstGeom>
          <a:solidFill>
            <a:srgbClr val="304755"/>
          </a:solidFill>
          <a:ln/>
        </p:spPr>
      </p:sp>
      <p:sp>
        <p:nvSpPr>
          <p:cNvPr id="10" name="Text 8"/>
          <p:cNvSpPr/>
          <p:nvPr/>
        </p:nvSpPr>
        <p:spPr>
          <a:xfrm>
            <a:off x="1240631" y="3986093"/>
            <a:ext cx="2919412" cy="364927"/>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Model Training</a:t>
            </a:r>
            <a:endParaRPr lang="en-US" sz="2250" dirty="0"/>
          </a:p>
        </p:txBody>
      </p:sp>
      <p:sp>
        <p:nvSpPr>
          <p:cNvPr id="11" name="Text 9"/>
          <p:cNvSpPr/>
          <p:nvPr/>
        </p:nvSpPr>
        <p:spPr>
          <a:xfrm>
            <a:off x="1571387" y="4475083"/>
            <a:ext cx="12335232"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Developed a Convolutional Neural Network (CNN) model with convolutional layers, pooling layers, and fully connected layers.</a:t>
            </a:r>
            <a:endParaRPr lang="en-US" sz="1600" dirty="0"/>
          </a:p>
        </p:txBody>
      </p:sp>
      <p:sp>
        <p:nvSpPr>
          <p:cNvPr id="12" name="Text 10"/>
          <p:cNvSpPr/>
          <p:nvPr/>
        </p:nvSpPr>
        <p:spPr>
          <a:xfrm>
            <a:off x="1571387" y="4878229"/>
            <a:ext cx="12335232"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Optimized the model using Adam optimizer with appropriate learning rate.</a:t>
            </a:r>
            <a:endParaRPr lang="en-US" sz="1600" dirty="0"/>
          </a:p>
        </p:txBody>
      </p:sp>
      <p:sp>
        <p:nvSpPr>
          <p:cNvPr id="13" name="Text 11"/>
          <p:cNvSpPr/>
          <p:nvPr/>
        </p:nvSpPr>
        <p:spPr>
          <a:xfrm>
            <a:off x="1571387" y="5281374"/>
            <a:ext cx="12335232"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Implemented early stopping and model checkpoints to prevent overfitting.</a:t>
            </a:r>
            <a:endParaRPr lang="en-US" sz="1600" dirty="0"/>
          </a:p>
        </p:txBody>
      </p:sp>
      <p:sp>
        <p:nvSpPr>
          <p:cNvPr id="14" name="Shape 12"/>
          <p:cNvSpPr/>
          <p:nvPr/>
        </p:nvSpPr>
        <p:spPr>
          <a:xfrm>
            <a:off x="646212" y="6258163"/>
            <a:ext cx="361831" cy="361831"/>
          </a:xfrm>
          <a:prstGeom prst="roundRect">
            <a:avLst>
              <a:gd name="adj" fmla="val 8573"/>
            </a:avLst>
          </a:prstGeom>
          <a:solidFill>
            <a:srgbClr val="304755"/>
          </a:solidFill>
          <a:ln/>
        </p:spPr>
      </p:sp>
      <p:sp>
        <p:nvSpPr>
          <p:cNvPr id="15" name="Text 13"/>
          <p:cNvSpPr/>
          <p:nvPr/>
        </p:nvSpPr>
        <p:spPr>
          <a:xfrm>
            <a:off x="1240631" y="6232327"/>
            <a:ext cx="5792986" cy="364927"/>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Backend with FastAPI/TF Serving</a:t>
            </a:r>
            <a:endParaRPr lang="en-US" sz="2250" dirty="0"/>
          </a:p>
        </p:txBody>
      </p:sp>
      <p:sp>
        <p:nvSpPr>
          <p:cNvPr id="16" name="Text 14"/>
          <p:cNvSpPr/>
          <p:nvPr/>
        </p:nvSpPr>
        <p:spPr>
          <a:xfrm>
            <a:off x="1571387" y="6721316"/>
            <a:ext cx="12335232"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Integrated the trained model with </a:t>
            </a:r>
            <a:r>
              <a:rPr lang="en-US" sz="1600" b="1" dirty="0">
                <a:solidFill>
                  <a:srgbClr val="CAD6DE"/>
                </a:solidFill>
                <a:latin typeface="Cabin" pitchFamily="34" charset="0"/>
                <a:ea typeface="Cabin" pitchFamily="34" charset="-122"/>
                <a:cs typeface="Cabin" pitchFamily="34" charset="-120"/>
              </a:rPr>
              <a:t>FastAPI</a:t>
            </a:r>
            <a:r>
              <a:rPr lang="en-US" sz="1600" dirty="0">
                <a:solidFill>
                  <a:srgbClr val="CAD6DE"/>
                </a:solidFill>
                <a:latin typeface="Cabin" pitchFamily="34" charset="0"/>
                <a:ea typeface="Cabin" pitchFamily="34" charset="-122"/>
                <a:cs typeface="Cabin" pitchFamily="34" charset="-120"/>
              </a:rPr>
              <a:t> to build a lightweight, high-performance API.</a:t>
            </a:r>
            <a:endParaRPr lang="en-US" sz="1600" dirty="0"/>
          </a:p>
        </p:txBody>
      </p:sp>
      <p:sp>
        <p:nvSpPr>
          <p:cNvPr id="17" name="Text 15"/>
          <p:cNvSpPr/>
          <p:nvPr/>
        </p:nvSpPr>
        <p:spPr>
          <a:xfrm>
            <a:off x="1571387" y="7124462"/>
            <a:ext cx="12335232" cy="330875"/>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Deployed the model using </a:t>
            </a:r>
            <a:r>
              <a:rPr lang="en-US" sz="1600" b="1" dirty="0">
                <a:solidFill>
                  <a:srgbClr val="CAD6DE"/>
                </a:solidFill>
                <a:latin typeface="Cabin" pitchFamily="34" charset="0"/>
                <a:ea typeface="Cabin" pitchFamily="34" charset="-122"/>
                <a:cs typeface="Cabin" pitchFamily="34" charset="-120"/>
              </a:rPr>
              <a:t>TensorFlow Serving</a:t>
            </a:r>
            <a:r>
              <a:rPr lang="en-US" sz="1600" dirty="0">
                <a:solidFill>
                  <a:srgbClr val="CAD6DE"/>
                </a:solidFill>
                <a:latin typeface="Cabin" pitchFamily="34" charset="0"/>
                <a:ea typeface="Cabin" pitchFamily="34" charset="-122"/>
                <a:cs typeface="Cabin" pitchFamily="34" charset="-120"/>
              </a:rPr>
              <a:t> to enable scalable serving of the model for inference in real-time.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815340" y="569714"/>
            <a:ext cx="22860" cy="7090053"/>
          </a:xfrm>
          <a:prstGeom prst="roundRect">
            <a:avLst>
              <a:gd name="adj" fmla="val 135644"/>
            </a:avLst>
          </a:prstGeom>
          <a:solidFill>
            <a:srgbClr val="49606E"/>
          </a:solidFill>
          <a:ln/>
        </p:spPr>
      </p:sp>
      <p:sp>
        <p:nvSpPr>
          <p:cNvPr id="3" name="Shape 1"/>
          <p:cNvSpPr/>
          <p:nvPr/>
        </p:nvSpPr>
        <p:spPr>
          <a:xfrm>
            <a:off x="645914" y="802243"/>
            <a:ext cx="361712" cy="361712"/>
          </a:xfrm>
          <a:prstGeom prst="roundRect">
            <a:avLst>
              <a:gd name="adj" fmla="val 8573"/>
            </a:avLst>
          </a:prstGeom>
          <a:solidFill>
            <a:srgbClr val="304755"/>
          </a:solidFill>
          <a:ln/>
        </p:spPr>
      </p:sp>
      <p:sp>
        <p:nvSpPr>
          <p:cNvPr id="4" name="Text 2"/>
          <p:cNvSpPr/>
          <p:nvPr/>
        </p:nvSpPr>
        <p:spPr>
          <a:xfrm>
            <a:off x="1240155" y="776407"/>
            <a:ext cx="2918341" cy="364688"/>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Website</a:t>
            </a:r>
            <a:endParaRPr lang="en-US" sz="2250" dirty="0"/>
          </a:p>
        </p:txBody>
      </p:sp>
      <p:sp>
        <p:nvSpPr>
          <p:cNvPr id="5" name="Text 3"/>
          <p:cNvSpPr/>
          <p:nvPr/>
        </p:nvSpPr>
        <p:spPr>
          <a:xfrm>
            <a:off x="1570792" y="1265039"/>
            <a:ext cx="12336185"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Developed a website where users can upload potato leaf images for disease classification.</a:t>
            </a:r>
            <a:endParaRPr lang="en-US" sz="1600" dirty="0"/>
          </a:p>
        </p:txBody>
      </p:sp>
      <p:sp>
        <p:nvSpPr>
          <p:cNvPr id="6" name="Text 4"/>
          <p:cNvSpPr/>
          <p:nvPr/>
        </p:nvSpPr>
        <p:spPr>
          <a:xfrm>
            <a:off x="1570792" y="1667947"/>
            <a:ext cx="12336185"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Backend API communicates with the frontend to display results in real-time.</a:t>
            </a:r>
            <a:endParaRPr lang="en-US" sz="1600" dirty="0"/>
          </a:p>
        </p:txBody>
      </p:sp>
      <p:sp>
        <p:nvSpPr>
          <p:cNvPr id="7" name="Shape 5"/>
          <p:cNvSpPr/>
          <p:nvPr/>
        </p:nvSpPr>
        <p:spPr>
          <a:xfrm>
            <a:off x="645914" y="2644497"/>
            <a:ext cx="361712" cy="361712"/>
          </a:xfrm>
          <a:prstGeom prst="roundRect">
            <a:avLst>
              <a:gd name="adj" fmla="val 8573"/>
            </a:avLst>
          </a:prstGeom>
          <a:solidFill>
            <a:srgbClr val="304755"/>
          </a:solidFill>
          <a:ln/>
        </p:spPr>
      </p:sp>
      <p:sp>
        <p:nvSpPr>
          <p:cNvPr id="8" name="Text 6"/>
          <p:cNvSpPr/>
          <p:nvPr/>
        </p:nvSpPr>
        <p:spPr>
          <a:xfrm>
            <a:off x="1240155" y="2618661"/>
            <a:ext cx="4557593" cy="364688"/>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Image Data Generator API</a:t>
            </a:r>
            <a:endParaRPr lang="en-US" sz="2250" dirty="0"/>
          </a:p>
        </p:txBody>
      </p:sp>
      <p:sp>
        <p:nvSpPr>
          <p:cNvPr id="9" name="Text 7"/>
          <p:cNvSpPr/>
          <p:nvPr/>
        </p:nvSpPr>
        <p:spPr>
          <a:xfrm>
            <a:off x="1570792" y="3107293"/>
            <a:ext cx="12336185" cy="661273"/>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Created an API to handle image processing (e.g., resizing, normalization) and data augmentation, enabling the system to handle various image types and qualities.</a:t>
            </a:r>
            <a:endParaRPr lang="en-US" sz="1600" dirty="0"/>
          </a:p>
        </p:txBody>
      </p:sp>
      <p:sp>
        <p:nvSpPr>
          <p:cNvPr id="10" name="Shape 8"/>
          <p:cNvSpPr/>
          <p:nvPr/>
        </p:nvSpPr>
        <p:spPr>
          <a:xfrm>
            <a:off x="645914" y="4414480"/>
            <a:ext cx="361712" cy="361712"/>
          </a:xfrm>
          <a:prstGeom prst="roundRect">
            <a:avLst>
              <a:gd name="adj" fmla="val 8573"/>
            </a:avLst>
          </a:prstGeom>
          <a:solidFill>
            <a:srgbClr val="304755"/>
          </a:solidFill>
          <a:ln/>
        </p:spPr>
      </p:sp>
      <p:sp>
        <p:nvSpPr>
          <p:cNvPr id="11" name="Text 9"/>
          <p:cNvSpPr/>
          <p:nvPr/>
        </p:nvSpPr>
        <p:spPr>
          <a:xfrm>
            <a:off x="1240155" y="4388644"/>
            <a:ext cx="3275290" cy="364688"/>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Model Deployment</a:t>
            </a:r>
            <a:endParaRPr lang="en-US" sz="2250" dirty="0"/>
          </a:p>
        </p:txBody>
      </p:sp>
      <p:sp>
        <p:nvSpPr>
          <p:cNvPr id="12" name="Text 10"/>
          <p:cNvSpPr/>
          <p:nvPr/>
        </p:nvSpPr>
        <p:spPr>
          <a:xfrm>
            <a:off x="1570792" y="4877276"/>
            <a:ext cx="12336185"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Deployed the model on cloud services (e.g., AWS, Google Cloud) for scalability and accessibility.</a:t>
            </a:r>
            <a:endParaRPr lang="en-US" sz="1600" dirty="0"/>
          </a:p>
        </p:txBody>
      </p:sp>
      <p:sp>
        <p:nvSpPr>
          <p:cNvPr id="13" name="Text 11"/>
          <p:cNvSpPr/>
          <p:nvPr/>
        </p:nvSpPr>
        <p:spPr>
          <a:xfrm>
            <a:off x="1570792" y="5280184"/>
            <a:ext cx="12336185"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Ensured secure and efficient model inference through the API.</a:t>
            </a:r>
            <a:endParaRPr lang="en-US" sz="1600" dirty="0"/>
          </a:p>
        </p:txBody>
      </p:sp>
      <p:sp>
        <p:nvSpPr>
          <p:cNvPr id="14" name="Shape 12"/>
          <p:cNvSpPr/>
          <p:nvPr/>
        </p:nvSpPr>
        <p:spPr>
          <a:xfrm>
            <a:off x="645914" y="6256734"/>
            <a:ext cx="361712" cy="361712"/>
          </a:xfrm>
          <a:prstGeom prst="roundRect">
            <a:avLst>
              <a:gd name="adj" fmla="val 8573"/>
            </a:avLst>
          </a:prstGeom>
          <a:solidFill>
            <a:srgbClr val="304755"/>
          </a:solidFill>
          <a:ln/>
        </p:spPr>
      </p:sp>
      <p:sp>
        <p:nvSpPr>
          <p:cNvPr id="15" name="Text 13"/>
          <p:cNvSpPr/>
          <p:nvPr/>
        </p:nvSpPr>
        <p:spPr>
          <a:xfrm>
            <a:off x="1240155" y="6230898"/>
            <a:ext cx="4465677" cy="364688"/>
          </a:xfrm>
          <a:prstGeom prst="rect">
            <a:avLst/>
          </a:prstGeom>
          <a:noFill/>
          <a:ln/>
        </p:spPr>
        <p:txBody>
          <a:bodyPr wrap="none" lIns="0" tIns="0" rIns="0" bIns="0" rtlCol="0" anchor="t"/>
          <a:lstStyle/>
          <a:p>
            <a:pPr marL="0" indent="0" algn="l">
              <a:lnSpc>
                <a:spcPts val="2850"/>
              </a:lnSpc>
              <a:buNone/>
            </a:pPr>
            <a:r>
              <a:rPr lang="en-US" sz="2250" dirty="0">
                <a:solidFill>
                  <a:srgbClr val="CAD6DE"/>
                </a:solidFill>
                <a:latin typeface="Unbounded" pitchFamily="34" charset="0"/>
                <a:ea typeface="Unbounded" pitchFamily="34" charset="-122"/>
                <a:cs typeface="Unbounded" pitchFamily="34" charset="-120"/>
              </a:rPr>
              <a:t>Mobile App (React Native)</a:t>
            </a:r>
            <a:endParaRPr lang="en-US" sz="2250" dirty="0"/>
          </a:p>
        </p:txBody>
      </p:sp>
      <p:sp>
        <p:nvSpPr>
          <p:cNvPr id="16" name="Text 14"/>
          <p:cNvSpPr/>
          <p:nvPr/>
        </p:nvSpPr>
        <p:spPr>
          <a:xfrm>
            <a:off x="1570792" y="6719530"/>
            <a:ext cx="12336185"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Developed a mobile application using </a:t>
            </a:r>
            <a:r>
              <a:rPr lang="en-US" sz="1600" b="1" dirty="0">
                <a:solidFill>
                  <a:srgbClr val="CAD6DE"/>
                </a:solidFill>
                <a:latin typeface="Cabin" pitchFamily="34" charset="0"/>
                <a:ea typeface="Cabin" pitchFamily="34" charset="-122"/>
                <a:cs typeface="Cabin" pitchFamily="34" charset="-120"/>
              </a:rPr>
              <a:t>React Native</a:t>
            </a:r>
            <a:r>
              <a:rPr lang="en-US" sz="1600" dirty="0">
                <a:solidFill>
                  <a:srgbClr val="CAD6DE"/>
                </a:solidFill>
                <a:latin typeface="Cabin" pitchFamily="34" charset="0"/>
                <a:ea typeface="Cabin" pitchFamily="34" charset="-122"/>
                <a:cs typeface="Cabin" pitchFamily="34" charset="-120"/>
              </a:rPr>
              <a:t>, allowing farmers to upload images directly from their smartphone cameras.</a:t>
            </a:r>
            <a:endParaRPr lang="en-US" sz="1600" dirty="0"/>
          </a:p>
        </p:txBody>
      </p:sp>
      <p:sp>
        <p:nvSpPr>
          <p:cNvPr id="17" name="Text 15"/>
          <p:cNvSpPr/>
          <p:nvPr/>
        </p:nvSpPr>
        <p:spPr>
          <a:xfrm>
            <a:off x="1570792" y="7122438"/>
            <a:ext cx="12336185"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AD6DE"/>
                </a:solidFill>
                <a:latin typeface="Cabin" pitchFamily="34" charset="0"/>
                <a:ea typeface="Cabin" pitchFamily="34" charset="-122"/>
                <a:cs typeface="Cabin" pitchFamily="34" charset="-120"/>
              </a:rPr>
              <a:t>The app sends the images to the backend API, receives classification results, and displays them instantly to the user.</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693" y="793194"/>
            <a:ext cx="5248513" cy="656034"/>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Unbounded" pitchFamily="34" charset="0"/>
                <a:ea typeface="Unbounded" pitchFamily="34" charset="-122"/>
                <a:cs typeface="Unbounded" pitchFamily="34" charset="-120"/>
              </a:rPr>
              <a:t>Tools Used</a:t>
            </a:r>
            <a:endParaRPr lang="en-US" sz="4100" dirty="0"/>
          </a:p>
        </p:txBody>
      </p:sp>
      <p:pic>
        <p:nvPicPr>
          <p:cNvPr id="4" name="Image 1" descr="preencoded.png"/>
          <p:cNvPicPr>
            <a:picLocks noChangeAspect="1"/>
          </p:cNvPicPr>
          <p:nvPr/>
        </p:nvPicPr>
        <p:blipFill>
          <a:blip r:embed="rId4"/>
          <a:stretch>
            <a:fillRect/>
          </a:stretch>
        </p:blipFill>
        <p:spPr>
          <a:xfrm>
            <a:off x="780693" y="1783794"/>
            <a:ext cx="557570" cy="557570"/>
          </a:xfrm>
          <a:prstGeom prst="rect">
            <a:avLst/>
          </a:prstGeom>
        </p:spPr>
      </p:pic>
      <p:sp>
        <p:nvSpPr>
          <p:cNvPr id="5" name="Text 1"/>
          <p:cNvSpPr/>
          <p:nvPr/>
        </p:nvSpPr>
        <p:spPr>
          <a:xfrm>
            <a:off x="780693" y="2564368"/>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TensorFlow</a:t>
            </a:r>
            <a:endParaRPr lang="en-US" sz="2050" dirty="0"/>
          </a:p>
        </p:txBody>
      </p:sp>
      <p:sp>
        <p:nvSpPr>
          <p:cNvPr id="6" name="Text 2"/>
          <p:cNvSpPr/>
          <p:nvPr/>
        </p:nvSpPr>
        <p:spPr>
          <a:xfrm>
            <a:off x="780693" y="3026212"/>
            <a:ext cx="3624024" cy="1070848"/>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Open-source machine learning framework for building and deploying deep learning models.</a:t>
            </a:r>
            <a:endParaRPr lang="en-US" sz="1750" dirty="0"/>
          </a:p>
        </p:txBody>
      </p:sp>
      <p:pic>
        <p:nvPicPr>
          <p:cNvPr id="7" name="Image 2" descr="preencoded.png"/>
          <p:cNvPicPr>
            <a:picLocks noChangeAspect="1"/>
          </p:cNvPicPr>
          <p:nvPr/>
        </p:nvPicPr>
        <p:blipFill>
          <a:blip r:embed="rId5"/>
          <a:stretch>
            <a:fillRect/>
          </a:stretch>
        </p:blipFill>
        <p:spPr>
          <a:xfrm>
            <a:off x="4739283" y="1783794"/>
            <a:ext cx="557570" cy="557570"/>
          </a:xfrm>
          <a:prstGeom prst="rect">
            <a:avLst/>
          </a:prstGeom>
        </p:spPr>
      </p:pic>
      <p:sp>
        <p:nvSpPr>
          <p:cNvPr id="8" name="Text 3"/>
          <p:cNvSpPr/>
          <p:nvPr/>
        </p:nvSpPr>
        <p:spPr>
          <a:xfrm>
            <a:off x="4739283" y="2564368"/>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Python</a:t>
            </a:r>
            <a:endParaRPr lang="en-US" sz="2050" dirty="0"/>
          </a:p>
        </p:txBody>
      </p:sp>
      <p:sp>
        <p:nvSpPr>
          <p:cNvPr id="9" name="Text 4"/>
          <p:cNvSpPr/>
          <p:nvPr/>
        </p:nvSpPr>
        <p:spPr>
          <a:xfrm>
            <a:off x="4739283" y="3026212"/>
            <a:ext cx="3624024" cy="1070848"/>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High-level programming language widely used for data analysis, scientific computing, and machine learning.</a:t>
            </a:r>
            <a:endParaRPr lang="en-US" sz="1750" dirty="0"/>
          </a:p>
        </p:txBody>
      </p:sp>
      <p:pic>
        <p:nvPicPr>
          <p:cNvPr id="10" name="Image 3" descr="preencoded.png"/>
          <p:cNvPicPr>
            <a:picLocks noChangeAspect="1"/>
          </p:cNvPicPr>
          <p:nvPr/>
        </p:nvPicPr>
        <p:blipFill>
          <a:blip r:embed="rId6"/>
          <a:stretch>
            <a:fillRect/>
          </a:stretch>
        </p:blipFill>
        <p:spPr>
          <a:xfrm>
            <a:off x="780693" y="4766191"/>
            <a:ext cx="557570" cy="557570"/>
          </a:xfrm>
          <a:prstGeom prst="rect">
            <a:avLst/>
          </a:prstGeom>
        </p:spPr>
      </p:pic>
      <p:sp>
        <p:nvSpPr>
          <p:cNvPr id="11" name="Text 5"/>
          <p:cNvSpPr/>
          <p:nvPr/>
        </p:nvSpPr>
        <p:spPr>
          <a:xfrm>
            <a:off x="780693" y="5546765"/>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Keras</a:t>
            </a:r>
            <a:endParaRPr lang="en-US" sz="2050" dirty="0"/>
          </a:p>
        </p:txBody>
      </p:sp>
      <p:sp>
        <p:nvSpPr>
          <p:cNvPr id="12" name="Text 6"/>
          <p:cNvSpPr/>
          <p:nvPr/>
        </p:nvSpPr>
        <p:spPr>
          <a:xfrm>
            <a:off x="780693" y="6008608"/>
            <a:ext cx="3624024" cy="1427798"/>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High-level neural networks API, running on top of TensorFlow, for rapid prototyping of deep learning models.</a:t>
            </a:r>
            <a:endParaRPr lang="en-US" sz="1750" dirty="0"/>
          </a:p>
        </p:txBody>
      </p:sp>
      <p:pic>
        <p:nvPicPr>
          <p:cNvPr id="13" name="Image 4" descr="preencoded.png"/>
          <p:cNvPicPr>
            <a:picLocks noChangeAspect="1"/>
          </p:cNvPicPr>
          <p:nvPr/>
        </p:nvPicPr>
        <p:blipFill>
          <a:blip r:embed="rId7"/>
          <a:stretch>
            <a:fillRect/>
          </a:stretch>
        </p:blipFill>
        <p:spPr>
          <a:xfrm>
            <a:off x="4739283" y="4766191"/>
            <a:ext cx="557570" cy="557570"/>
          </a:xfrm>
          <a:prstGeom prst="rect">
            <a:avLst/>
          </a:prstGeom>
        </p:spPr>
      </p:pic>
      <p:sp>
        <p:nvSpPr>
          <p:cNvPr id="14" name="Text 7"/>
          <p:cNvSpPr/>
          <p:nvPr/>
        </p:nvSpPr>
        <p:spPr>
          <a:xfrm>
            <a:off x="4739283" y="5546765"/>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OpenCV</a:t>
            </a:r>
            <a:endParaRPr lang="en-US" sz="2050" dirty="0"/>
          </a:p>
        </p:txBody>
      </p:sp>
      <p:sp>
        <p:nvSpPr>
          <p:cNvPr id="15" name="Text 8"/>
          <p:cNvSpPr/>
          <p:nvPr/>
        </p:nvSpPr>
        <p:spPr>
          <a:xfrm>
            <a:off x="4739283" y="6008608"/>
            <a:ext cx="3624024" cy="1070848"/>
          </a:xfrm>
          <a:prstGeom prst="rect">
            <a:avLst/>
          </a:prstGeom>
          <a:noFill/>
          <a:ln/>
        </p:spPr>
        <p:txBody>
          <a:bodyPr wrap="squar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Open-source computer vision and machine learning library for image and video processing.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1440</Words>
  <Application>Microsoft Office PowerPoint</Application>
  <PresentationFormat>Custom</PresentationFormat>
  <Paragraphs>136</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Unbounded</vt:lpstr>
      <vt:lpstr>Calibri</vt:lpstr>
      <vt:lpstr>Cabin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Bhavya Mishra</cp:lastModifiedBy>
  <cp:revision>2</cp:revision>
  <dcterms:created xsi:type="dcterms:W3CDTF">2024-10-19T08:04:25Z</dcterms:created>
  <dcterms:modified xsi:type="dcterms:W3CDTF">2024-10-19T08:11:58Z</dcterms:modified>
</cp:coreProperties>
</file>